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6" r:id="rId11"/>
    <p:sldId id="265" r:id="rId12"/>
    <p:sldId id="267" r:id="rId13"/>
    <p:sldId id="269" r:id="rId14"/>
    <p:sldId id="268" r:id="rId15"/>
    <p:sldId id="270" r:id="rId16"/>
    <p:sldId id="271" r:id="rId17"/>
    <p:sldId id="272" r:id="rId18"/>
    <p:sldId id="285" r:id="rId19"/>
    <p:sldId id="273" r:id="rId20"/>
    <p:sldId id="274" r:id="rId21"/>
    <p:sldId id="275" r:id="rId22"/>
    <p:sldId id="276" r:id="rId23"/>
    <p:sldId id="277" r:id="rId24"/>
    <p:sldId id="280" r:id="rId25"/>
    <p:sldId id="278" r:id="rId26"/>
    <p:sldId id="281" r:id="rId27"/>
    <p:sldId id="282" r:id="rId28"/>
    <p:sldId id="283" r:id="rId29"/>
    <p:sldId id="284" r:id="rId3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2" autoAdjust="0"/>
    <p:restoredTop sz="94660"/>
  </p:normalViewPr>
  <p:slideViewPr>
    <p:cSldViewPr snapToGrid="0">
      <p:cViewPr varScale="1">
        <p:scale>
          <a:sx n="108" d="100"/>
          <a:sy n="108" d="100"/>
        </p:scale>
        <p:origin x="6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EED582-914A-4155-9533-545ECE1C508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9F8526F-2825-496E-9E66-6B44A1C9AC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8FF5E0B-41E6-44EB-B0E5-67F63F74C1C1}"/>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C3C5B4FA-3E81-4A14-85DF-845956EF71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D65D22E-8034-493E-9AD4-33A70FE8E2D4}"/>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909628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97AA29-04C9-4FF2-AF9A-FBA65CCD3C6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D938368-CE3A-4453-A9BF-CBB38BEE655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6D18E2-3DC9-46E5-AC8D-7452B57E6F4F}"/>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72D07AA8-BE6D-4E36-B5E1-864ABA4B7F4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03368B-1E96-42A4-B866-876A61E48AB9}"/>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39984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CAFC49-E2DD-4CD0-88A7-942817AFC780}"/>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9900000-6548-4BCC-9FF5-4ACFFB2179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5A9F8CC-B061-4663-96C2-2FD0CA29630E}"/>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B02BF275-669B-42F9-A8A4-24811C32440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50E386E-4755-422C-B35B-1CE4943F0BCC}"/>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2645397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15B128-BEED-4AB0-BE73-0C16D25A3A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71C252-2CC4-4A48-AFA3-CA9E0A12990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2D51A41-5C2B-40E1-97D1-419D2F42679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F5489C3-2014-41E5-8957-8428D57C8B7D}"/>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6" name="フッター プレースホルダー 5">
            <a:extLst>
              <a:ext uri="{FF2B5EF4-FFF2-40B4-BE49-F238E27FC236}">
                <a16:creationId xmlns:a16="http://schemas.microsoft.com/office/drawing/2014/main" id="{F70E919D-B728-4E32-A89B-0842DFE24E6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B25A8D-C98D-458B-A4AF-E00CA92171A0}"/>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321244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847326-C034-4F51-9E4A-B305A855378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DF2BE98-6409-48F1-BFC2-2BA55B106D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3352451-C12B-4873-9663-09FD8027E0B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D641877-2C82-4E7B-8425-0F6B4D08DF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409085D-8F01-44D1-A761-D3D7B07F346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6F48577-C945-4B83-BF5A-26D7A9DF4A84}"/>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8" name="フッター プレースホルダー 7">
            <a:extLst>
              <a:ext uri="{FF2B5EF4-FFF2-40B4-BE49-F238E27FC236}">
                <a16:creationId xmlns:a16="http://schemas.microsoft.com/office/drawing/2014/main" id="{09819B4D-4D3D-4C0D-8BAA-D4A51395F21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D993C5D-7BBB-4DD2-B0D9-C7450F8AD6C8}"/>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661429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5E1B51-948B-41ED-A3B4-77C155B316B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50EEC1D-6874-4E70-8E0E-64600DAEA3A6}"/>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4" name="フッター プレースホルダー 3">
            <a:extLst>
              <a:ext uri="{FF2B5EF4-FFF2-40B4-BE49-F238E27FC236}">
                <a16:creationId xmlns:a16="http://schemas.microsoft.com/office/drawing/2014/main" id="{A989E665-4AA1-41D9-9751-7F751174E39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0A9D386-62B0-41A9-835C-390A6CFCD609}"/>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1295908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8C8B44A-6167-473A-8F27-41C636AF304F}"/>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3" name="フッター プレースホルダー 2">
            <a:extLst>
              <a:ext uri="{FF2B5EF4-FFF2-40B4-BE49-F238E27FC236}">
                <a16:creationId xmlns:a16="http://schemas.microsoft.com/office/drawing/2014/main" id="{DD7A0710-A973-48C5-A506-C998F2F56EE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C17BDED-DAF7-46A5-9DC4-D5FE65A37C7C}"/>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311169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6D81FC-622E-4044-84B9-4379E0E96CF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928E57-AA17-43E9-86A6-3E69D05836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F4B6AED-6CF8-4606-A51F-432CC2B17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4D65DB5-5C0A-4C19-A416-F1A108BE9B97}"/>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6" name="フッター プレースホルダー 5">
            <a:extLst>
              <a:ext uri="{FF2B5EF4-FFF2-40B4-BE49-F238E27FC236}">
                <a16:creationId xmlns:a16="http://schemas.microsoft.com/office/drawing/2014/main" id="{A9C0BA51-D4A2-40A2-9483-15B6364C3F4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7B51258-0B54-45FF-A5CC-775F6E101ABB}"/>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329492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B86756-C467-4DDC-A7C2-1C72902B8A6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9A2CFF1-AA12-4F90-BB72-99C0D6747D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63341AF-D6E8-4751-94CA-722C725A8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2978D6D-EECB-48CC-97FE-3597559251CB}"/>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6" name="フッター プレースホルダー 5">
            <a:extLst>
              <a:ext uri="{FF2B5EF4-FFF2-40B4-BE49-F238E27FC236}">
                <a16:creationId xmlns:a16="http://schemas.microsoft.com/office/drawing/2014/main" id="{F28D096B-DF71-40DB-8D26-3B0E48815C8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B266AA8-B84A-4B3F-885B-39D6DFE4BCF4}"/>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734152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6EC980-49D9-41E2-891A-34087C8F376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DCDD8CC-12E0-4E56-B407-41BF20F2D8E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B28DE5-2D50-417F-B7AC-7C63EFAE9552}"/>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3B0BFE21-4424-47B3-8158-268E8FC78F2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84BB85-3A53-4F97-98E2-739E55186CEF}"/>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62372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D5BC415-3F45-4257-AC13-73C622F802A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BF4BEFF-0301-4B9B-ADBA-23A563570E5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8006C33-0932-49E4-A890-C438CAA45FCF}"/>
              </a:ext>
            </a:extLst>
          </p:cNvPr>
          <p:cNvSpPr>
            <a:spLocks noGrp="1"/>
          </p:cNvSpPr>
          <p:nvPr>
            <p:ph type="dt" sz="half" idx="10"/>
          </p:nvPr>
        </p:nvSpPr>
        <p:spPr/>
        <p:txBody>
          <a:body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DD812ECD-BD72-49BA-97E2-8AB255BE910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EB35FD0-EEE2-4701-BF24-44A1CAEBCA1C}"/>
              </a:ext>
            </a:extLst>
          </p:cNvPr>
          <p:cNvSpPr>
            <a:spLocks noGrp="1"/>
          </p:cNvSpPr>
          <p:nvPr>
            <p:ph type="sldNum" sz="quarter" idx="12"/>
          </p:nvPr>
        </p:nvSpPr>
        <p:spPr/>
        <p:txBody>
          <a:body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1234221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1313F2F-F04A-4A47-9232-EBD016E38F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5A92BA-F487-42D1-B2C6-F056557212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A9CE1B3-C6E6-4C0E-B679-3BB613D7D8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4634B-EC50-40C6-86BA-59485F757091}" type="datetimeFigureOut">
              <a:rPr kumimoji="1" lang="ja-JP" altLang="en-US" smtClean="0"/>
              <a:t>2021/7/12</a:t>
            </a:fld>
            <a:endParaRPr kumimoji="1" lang="ja-JP" altLang="en-US"/>
          </a:p>
        </p:txBody>
      </p:sp>
      <p:sp>
        <p:nvSpPr>
          <p:cNvPr id="5" name="フッター プレースホルダー 4">
            <a:extLst>
              <a:ext uri="{FF2B5EF4-FFF2-40B4-BE49-F238E27FC236}">
                <a16:creationId xmlns:a16="http://schemas.microsoft.com/office/drawing/2014/main" id="{3A8A39BA-3613-409C-A919-5B1A86C25B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FA8C325-F1E2-4981-AC1E-2411ACFEAB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BF58F-4B84-4CE6-B805-0FCC753F43AA}" type="slidenum">
              <a:rPr kumimoji="1" lang="ja-JP" altLang="en-US" smtClean="0"/>
              <a:t>‹#›</a:t>
            </a:fld>
            <a:endParaRPr kumimoji="1" lang="ja-JP" altLang="en-US"/>
          </a:p>
        </p:txBody>
      </p:sp>
    </p:spTree>
    <p:extLst>
      <p:ext uri="{BB962C8B-B14F-4D97-AF65-F5344CB8AC3E}">
        <p14:creationId xmlns:p14="http://schemas.microsoft.com/office/powerpoint/2010/main" val="3840205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beef-st.com/2021/04/27/%E4%BD%9C%E8%A9%9E%E3%81%AB%E3%81%A4%E3%81%84%E3%81%A6%E3%81%AE%E6%84%8F%E8%A6%8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9F48C0-CD2C-41D9-95B0-4A5326BA719D}"/>
              </a:ext>
            </a:extLst>
          </p:cNvPr>
          <p:cNvSpPr>
            <a:spLocks noGrp="1"/>
          </p:cNvSpPr>
          <p:nvPr>
            <p:ph type="ctrTitle"/>
          </p:nvPr>
        </p:nvSpPr>
        <p:spPr/>
        <p:txBody>
          <a:bodyPr>
            <a:normAutofit/>
          </a:bodyPr>
          <a:lstStyle/>
          <a:p>
            <a:r>
              <a:rPr kumimoji="1" lang="ja-JP" altLang="en-US" dirty="0"/>
              <a:t>もっと！楽曲制作の</a:t>
            </a:r>
            <a:br>
              <a:rPr lang="en-US" altLang="ja-JP" dirty="0"/>
            </a:br>
            <a:r>
              <a:rPr lang="ja-JP" altLang="en-US" dirty="0"/>
              <a:t>フレームワーク</a:t>
            </a:r>
            <a:endParaRPr kumimoji="1" lang="ja-JP" altLang="en-US" dirty="0"/>
          </a:p>
        </p:txBody>
      </p:sp>
      <p:sp>
        <p:nvSpPr>
          <p:cNvPr id="3" name="字幕 2">
            <a:extLst>
              <a:ext uri="{FF2B5EF4-FFF2-40B4-BE49-F238E27FC236}">
                <a16:creationId xmlns:a16="http://schemas.microsoft.com/office/drawing/2014/main" id="{EA3E304E-D7C0-423F-8F3E-3C9AEB3FF720}"/>
              </a:ext>
            </a:extLst>
          </p:cNvPr>
          <p:cNvSpPr>
            <a:spLocks noGrp="1"/>
          </p:cNvSpPr>
          <p:nvPr>
            <p:ph type="subTitle" idx="1"/>
          </p:nvPr>
        </p:nvSpPr>
        <p:spPr/>
        <p:txBody>
          <a:bodyPr/>
          <a:lstStyle/>
          <a:p>
            <a:r>
              <a:rPr lang="ja-JP" altLang="en-US" dirty="0"/>
              <a:t>最</a:t>
            </a:r>
            <a:r>
              <a:rPr lang="ja-JP" altLang="en-US" dirty="0" err="1"/>
              <a:t>う</a:t>
            </a:r>
            <a:r>
              <a:rPr lang="ja-JP" altLang="en-US" dirty="0"/>
              <a:t>し</a:t>
            </a:r>
            <a:r>
              <a:rPr lang="en-US" altLang="ja-JP" dirty="0"/>
              <a:t>(</a:t>
            </a:r>
            <a:r>
              <a:rPr lang="en-US" altLang="ja-JP" dirty="0" err="1"/>
              <a:t>b</a:t>
            </a:r>
            <a:r>
              <a:rPr kumimoji="1" lang="en-US" altLang="ja-JP" dirty="0" err="1"/>
              <a:t>eefst</a:t>
            </a:r>
            <a:r>
              <a:rPr kumimoji="1" lang="en-US" altLang="ja-JP" dirty="0"/>
              <a:t>)</a:t>
            </a:r>
            <a:endParaRPr kumimoji="1" lang="ja-JP" altLang="en-US" dirty="0"/>
          </a:p>
        </p:txBody>
      </p:sp>
    </p:spTree>
    <p:extLst>
      <p:ext uri="{BB962C8B-B14F-4D97-AF65-F5344CB8AC3E}">
        <p14:creationId xmlns:p14="http://schemas.microsoft.com/office/powerpoint/2010/main" val="2568289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35EEF7-4F9F-4603-AAFF-58EB45BF9DCA}"/>
              </a:ext>
            </a:extLst>
          </p:cNvPr>
          <p:cNvSpPr>
            <a:spLocks noGrp="1"/>
          </p:cNvSpPr>
          <p:nvPr>
            <p:ph type="title"/>
          </p:nvPr>
        </p:nvSpPr>
        <p:spPr/>
        <p:txBody>
          <a:bodyPr/>
          <a:lstStyle/>
          <a:p>
            <a:r>
              <a:rPr kumimoji="1" lang="ja-JP" altLang="en-US" dirty="0"/>
              <a:t>おことわり</a:t>
            </a:r>
          </a:p>
        </p:txBody>
      </p:sp>
      <p:sp>
        <p:nvSpPr>
          <p:cNvPr id="3" name="コンテンツ プレースホルダー 2">
            <a:extLst>
              <a:ext uri="{FF2B5EF4-FFF2-40B4-BE49-F238E27FC236}">
                <a16:creationId xmlns:a16="http://schemas.microsoft.com/office/drawing/2014/main" id="{FD3D072B-DDE0-4558-A6A5-C2AD81B8B260}"/>
              </a:ext>
            </a:extLst>
          </p:cNvPr>
          <p:cNvSpPr>
            <a:spLocks noGrp="1"/>
          </p:cNvSpPr>
          <p:nvPr>
            <p:ph idx="1"/>
          </p:nvPr>
        </p:nvSpPr>
        <p:spPr/>
        <p:txBody>
          <a:bodyPr>
            <a:normAutofit/>
          </a:bodyPr>
          <a:lstStyle/>
          <a:p>
            <a:pPr marL="0" indent="0">
              <a:buNone/>
            </a:pPr>
            <a:r>
              <a:rPr kumimoji="1" lang="en-US" altLang="ja-JP" sz="2000" dirty="0"/>
              <a:t>1.</a:t>
            </a:r>
            <a:r>
              <a:rPr kumimoji="1" lang="ja-JP" altLang="en-US" sz="2000" dirty="0"/>
              <a:t>個人的な見解</a:t>
            </a:r>
            <a:endParaRPr kumimoji="1" lang="en-US" altLang="ja-JP" sz="2000" dirty="0"/>
          </a:p>
          <a:p>
            <a:pPr marL="0" indent="0">
              <a:buNone/>
            </a:pPr>
            <a:r>
              <a:rPr kumimoji="1" lang="en-US" altLang="ja-JP" sz="2000" dirty="0"/>
              <a:t>2.</a:t>
            </a:r>
            <a:r>
              <a:rPr kumimoji="1" lang="ja-JP" altLang="en-US" sz="2000" dirty="0"/>
              <a:t>高速化のためでなく、低速化・停滞の回避のため</a:t>
            </a:r>
            <a:endParaRPr kumimoji="1" lang="en-US" altLang="ja-JP" sz="2000" dirty="0"/>
          </a:p>
          <a:p>
            <a:pPr marL="0" indent="0">
              <a:buNone/>
            </a:pPr>
            <a:r>
              <a:rPr kumimoji="1" lang="en-US" altLang="ja-JP" sz="2000" dirty="0"/>
              <a:t>3.</a:t>
            </a:r>
            <a:r>
              <a:rPr lang="ja-JP" altLang="en-US" sz="2000" dirty="0"/>
              <a:t>知識の提示ではなく、勉強・留意すべき項目の洗い出し</a:t>
            </a:r>
            <a:endParaRPr kumimoji="1" lang="en-US" altLang="ja-JP" sz="2000" dirty="0"/>
          </a:p>
          <a:p>
            <a:pPr marL="0" indent="0">
              <a:buNone/>
            </a:pPr>
            <a:r>
              <a:rPr lang="en-US" altLang="ja-JP" sz="2000" dirty="0"/>
              <a:t>4.</a:t>
            </a:r>
            <a:r>
              <a:rPr lang="ja-JP" altLang="en-US" sz="2000" dirty="0"/>
              <a:t>ワークフローではなく、制作の戦略</a:t>
            </a:r>
            <a:endParaRPr kumimoji="1" lang="en-US" altLang="ja-JP" sz="2000" dirty="0"/>
          </a:p>
        </p:txBody>
      </p:sp>
    </p:spTree>
    <p:extLst>
      <p:ext uri="{BB962C8B-B14F-4D97-AF65-F5344CB8AC3E}">
        <p14:creationId xmlns:p14="http://schemas.microsoft.com/office/powerpoint/2010/main" val="96357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DC8935-EDAB-4B8C-B9E0-666E0AE11617}"/>
              </a:ext>
            </a:extLst>
          </p:cNvPr>
          <p:cNvSpPr>
            <a:spLocks noGrp="1"/>
          </p:cNvSpPr>
          <p:nvPr>
            <p:ph type="title"/>
          </p:nvPr>
        </p:nvSpPr>
        <p:spPr/>
        <p:txBody>
          <a:bodyPr/>
          <a:lstStyle/>
          <a:p>
            <a:r>
              <a:rPr kumimoji="1" lang="ja-JP" altLang="en-US" dirty="0"/>
              <a:t>コンテンツ</a:t>
            </a:r>
          </a:p>
        </p:txBody>
      </p:sp>
      <p:sp>
        <p:nvSpPr>
          <p:cNvPr id="3" name="コンテンツ プレースホルダー 2">
            <a:extLst>
              <a:ext uri="{FF2B5EF4-FFF2-40B4-BE49-F238E27FC236}">
                <a16:creationId xmlns:a16="http://schemas.microsoft.com/office/drawing/2014/main" id="{2F9D1FF8-3BA2-4DB6-BB7C-5DCE652B0D04}"/>
              </a:ext>
            </a:extLst>
          </p:cNvPr>
          <p:cNvSpPr>
            <a:spLocks noGrp="1"/>
          </p:cNvSpPr>
          <p:nvPr>
            <p:ph idx="1"/>
          </p:nvPr>
        </p:nvSpPr>
        <p:spPr>
          <a:xfrm>
            <a:off x="838200" y="1825625"/>
            <a:ext cx="10515600" cy="4351338"/>
          </a:xfrm>
        </p:spPr>
        <p:txBody>
          <a:bodyPr numCol="4">
            <a:normAutofit/>
          </a:bodyPr>
          <a:lstStyle/>
          <a:p>
            <a:pPr marL="0" indent="0">
              <a:buNone/>
            </a:pPr>
            <a:r>
              <a:rPr lang="ja-JP" altLang="en-US" sz="2400" b="1" dirty="0"/>
              <a:t>①テーマ</a:t>
            </a:r>
            <a:endParaRPr lang="en-US" altLang="ja-JP" sz="2400" b="1" dirty="0"/>
          </a:p>
          <a:p>
            <a:pPr marL="0" indent="0">
              <a:buNone/>
            </a:pPr>
            <a:r>
              <a:rPr lang="ja-JP" altLang="en-US" sz="1600" dirty="0"/>
              <a:t>　　設定</a:t>
            </a:r>
            <a:endParaRPr lang="en-US" altLang="ja-JP" sz="1600" dirty="0"/>
          </a:p>
          <a:p>
            <a:pPr marL="0" indent="0">
              <a:buNone/>
            </a:pPr>
            <a:r>
              <a:rPr lang="ja-JP" altLang="en-US" sz="1600" dirty="0"/>
              <a:t>　　分析</a:t>
            </a:r>
            <a:endParaRPr lang="en-US" altLang="ja-JP" sz="1600"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r>
              <a:rPr lang="ja-JP" altLang="en-US" sz="2400" b="1" dirty="0"/>
              <a:t>②音</a:t>
            </a:r>
            <a:endParaRPr lang="en-US" altLang="ja-JP" sz="2400" b="1" dirty="0"/>
          </a:p>
          <a:p>
            <a:pPr marL="0" indent="0">
              <a:buNone/>
            </a:pPr>
            <a:r>
              <a:rPr lang="ja-JP" altLang="en-US" sz="1600" dirty="0"/>
              <a:t>　　分析</a:t>
            </a:r>
            <a:endParaRPr lang="en-US" altLang="ja-JP" sz="1600" dirty="0"/>
          </a:p>
          <a:p>
            <a:pPr marL="0" indent="0">
              <a:buNone/>
            </a:pPr>
            <a:r>
              <a:rPr lang="ja-JP" altLang="en-US" sz="1600" dirty="0"/>
              <a:t>　　音作り</a:t>
            </a:r>
            <a:endParaRPr lang="en-US" altLang="ja-JP" sz="1600" dirty="0"/>
          </a:p>
          <a:p>
            <a:pPr marL="0" indent="0">
              <a:buNone/>
            </a:pPr>
            <a:r>
              <a:rPr lang="ja-JP" altLang="en-US" sz="1600" dirty="0"/>
              <a:t>　　作曲</a:t>
            </a:r>
            <a:endParaRPr lang="en-US" altLang="ja-JP" sz="1600" dirty="0"/>
          </a:p>
          <a:p>
            <a:pPr marL="0" indent="0">
              <a:buNone/>
            </a:pPr>
            <a:r>
              <a:rPr lang="ja-JP" altLang="en-US" sz="1600" dirty="0"/>
              <a:t>　　アレンジ</a:t>
            </a:r>
            <a:endParaRPr lang="en-US" altLang="ja-JP" sz="1600" dirty="0"/>
          </a:p>
          <a:p>
            <a:pPr marL="0" indent="0">
              <a:buNone/>
            </a:pPr>
            <a:r>
              <a:rPr lang="ja-JP" altLang="en-US" sz="1600" dirty="0"/>
              <a:t>　　ミキシング</a:t>
            </a:r>
            <a:endParaRPr lang="en-US" altLang="ja-JP" sz="1600"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r>
              <a:rPr lang="ja-JP" altLang="en-US" sz="2400" b="1" dirty="0"/>
              <a:t>③詞</a:t>
            </a:r>
            <a:endParaRPr lang="en-US" altLang="ja-JP" sz="2400" b="1" dirty="0"/>
          </a:p>
          <a:p>
            <a:pPr marL="0" indent="0">
              <a:buNone/>
            </a:pPr>
            <a:r>
              <a:rPr lang="ja-JP" altLang="en-US" sz="1600" dirty="0"/>
              <a:t>　　</a:t>
            </a:r>
            <a:r>
              <a:rPr lang="en-US" altLang="ja-JP" sz="1600" dirty="0"/>
              <a:t>What</a:t>
            </a:r>
          </a:p>
          <a:p>
            <a:pPr marL="0" indent="0">
              <a:buNone/>
            </a:pPr>
            <a:r>
              <a:rPr lang="ja-JP" altLang="en-US" sz="1600" dirty="0"/>
              <a:t>　　キャッチー</a:t>
            </a:r>
            <a:endParaRPr lang="en-US" altLang="ja-JP" sz="1600"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endParaRPr lang="en-US" altLang="ja-JP" sz="2000" b="1" dirty="0"/>
          </a:p>
          <a:p>
            <a:pPr marL="0" indent="0">
              <a:buNone/>
            </a:pPr>
            <a:r>
              <a:rPr lang="ja-JP" altLang="en-US" sz="2400" b="1" dirty="0"/>
              <a:t>④投資　</a:t>
            </a:r>
            <a:endParaRPr lang="en-US" altLang="ja-JP" sz="2400" b="1" dirty="0"/>
          </a:p>
          <a:p>
            <a:pPr marL="0" indent="0">
              <a:buNone/>
            </a:pPr>
            <a:r>
              <a:rPr lang="ja-JP" altLang="en-US" sz="1600" dirty="0"/>
              <a:t>　　分析</a:t>
            </a:r>
            <a:endParaRPr lang="en-US" altLang="ja-JP" sz="1600" dirty="0"/>
          </a:p>
          <a:p>
            <a:pPr marL="0" indent="0">
              <a:buNone/>
            </a:pPr>
            <a:r>
              <a:rPr lang="ja-JP" altLang="en-US" sz="1600" dirty="0"/>
              <a:t>　　最適なもの</a:t>
            </a:r>
            <a:endParaRPr lang="en-US" altLang="ja-JP" sz="1600" dirty="0"/>
          </a:p>
        </p:txBody>
      </p:sp>
      <p:sp>
        <p:nvSpPr>
          <p:cNvPr id="4" name="正方形/長方形 3">
            <a:extLst>
              <a:ext uri="{FF2B5EF4-FFF2-40B4-BE49-F238E27FC236}">
                <a16:creationId xmlns:a16="http://schemas.microsoft.com/office/drawing/2014/main" id="{3C33AC77-483D-49C5-8B1F-9EF4FCE8A99D}"/>
              </a:ext>
            </a:extLst>
          </p:cNvPr>
          <p:cNvSpPr/>
          <p:nvPr/>
        </p:nvSpPr>
        <p:spPr>
          <a:xfrm>
            <a:off x="701336" y="1757779"/>
            <a:ext cx="2334827" cy="2467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C4024DC-96E9-4D5B-8D65-86982966D8D9}"/>
              </a:ext>
            </a:extLst>
          </p:cNvPr>
          <p:cNvSpPr/>
          <p:nvPr/>
        </p:nvSpPr>
        <p:spPr>
          <a:xfrm>
            <a:off x="3325427" y="1745434"/>
            <a:ext cx="2334827" cy="2467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91421795-3C07-4A57-B941-1FEB128F89EE}"/>
              </a:ext>
            </a:extLst>
          </p:cNvPr>
          <p:cNvSpPr/>
          <p:nvPr/>
        </p:nvSpPr>
        <p:spPr>
          <a:xfrm>
            <a:off x="5949518" y="1745433"/>
            <a:ext cx="2334827" cy="2467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3B5AC937-9901-49EB-945D-3937E419832A}"/>
              </a:ext>
            </a:extLst>
          </p:cNvPr>
          <p:cNvSpPr/>
          <p:nvPr/>
        </p:nvSpPr>
        <p:spPr>
          <a:xfrm>
            <a:off x="8573609" y="1745432"/>
            <a:ext cx="2334827" cy="2467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033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CD18A4-3421-4E71-B452-A9636C8EDD0E}"/>
              </a:ext>
            </a:extLst>
          </p:cNvPr>
          <p:cNvSpPr>
            <a:spLocks noGrp="1"/>
          </p:cNvSpPr>
          <p:nvPr>
            <p:ph type="title"/>
          </p:nvPr>
        </p:nvSpPr>
        <p:spPr>
          <a:xfrm>
            <a:off x="838200" y="365125"/>
            <a:ext cx="10515600" cy="1325563"/>
          </a:xfrm>
        </p:spPr>
        <p:txBody>
          <a:bodyPr/>
          <a:lstStyle/>
          <a:p>
            <a:r>
              <a:rPr kumimoji="1" lang="ja-JP" altLang="en-US" dirty="0"/>
              <a:t>①テーマ </a:t>
            </a:r>
            <a:r>
              <a:rPr kumimoji="1" lang="en-US" altLang="ja-JP" dirty="0"/>
              <a:t>-</a:t>
            </a:r>
            <a:r>
              <a:rPr kumimoji="1" lang="ja-JP" altLang="en-US" dirty="0"/>
              <a:t>設定</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DBF8C-F3B2-4033-A3DD-626840E09D42}"/>
              </a:ext>
            </a:extLst>
          </p:cNvPr>
          <p:cNvSpPr>
            <a:spLocks noGrp="1"/>
          </p:cNvSpPr>
          <p:nvPr>
            <p:ph idx="1"/>
          </p:nvPr>
        </p:nvSpPr>
        <p:spPr/>
        <p:txBody>
          <a:bodyPr/>
          <a:lstStyle/>
          <a:p>
            <a:pPr marL="0" indent="0">
              <a:buNone/>
            </a:pPr>
            <a:r>
              <a:rPr lang="ja-JP" altLang="en-US" sz="2000" dirty="0"/>
              <a:t>前提条件として</a:t>
            </a:r>
            <a:r>
              <a:rPr kumimoji="1" lang="ja-JP" altLang="en-US" sz="2000" dirty="0"/>
              <a:t>、創作物にはメッセージが必須。</a:t>
            </a:r>
            <a:endParaRPr kumimoji="1" lang="en-US" altLang="ja-JP" sz="2000" dirty="0"/>
          </a:p>
          <a:p>
            <a:pPr marL="0" indent="0">
              <a:buNone/>
            </a:pPr>
            <a:r>
              <a:rPr lang="ja-JP" altLang="en-US" sz="2000" dirty="0"/>
              <a:t>メッセージを導くものとして、テーマ・問題点がある。</a:t>
            </a:r>
            <a:endParaRPr lang="en-US" altLang="ja-JP" sz="2000" dirty="0"/>
          </a:p>
          <a:p>
            <a:pPr marL="0" indent="0">
              <a:buNone/>
            </a:pPr>
            <a:endParaRPr kumimoji="1" lang="en-US" altLang="ja-JP" sz="2000" dirty="0"/>
          </a:p>
          <a:p>
            <a:pPr marL="0" indent="0">
              <a:buNone/>
            </a:pPr>
            <a:r>
              <a:rPr kumimoji="1" lang="ja-JP" altLang="en-US" sz="2000" dirty="0"/>
              <a:t>テーマや問題点を設定するとき、</a:t>
            </a:r>
            <a:endParaRPr kumimoji="1" lang="en-US" altLang="ja-JP" sz="2000" dirty="0"/>
          </a:p>
          <a:p>
            <a:pPr marL="0" indent="0">
              <a:buNone/>
            </a:pPr>
            <a:r>
              <a:rPr kumimoji="1" lang="ja-JP" altLang="en-US" sz="2000" dirty="0"/>
              <a:t>自分で探す方法と既存のものを使う方法がある。</a:t>
            </a:r>
            <a:endParaRPr kumimoji="1" lang="en-US" altLang="ja-JP" sz="2000" dirty="0"/>
          </a:p>
          <a:p>
            <a:pPr marL="0" indent="0">
              <a:buNone/>
            </a:pPr>
            <a:endParaRPr kumimoji="1" lang="en-US" altLang="ja-JP" dirty="0"/>
          </a:p>
        </p:txBody>
      </p:sp>
      <p:sp>
        <p:nvSpPr>
          <p:cNvPr id="4" name="正方形/長方形 3">
            <a:extLst>
              <a:ext uri="{FF2B5EF4-FFF2-40B4-BE49-F238E27FC236}">
                <a16:creationId xmlns:a16="http://schemas.microsoft.com/office/drawing/2014/main" id="{84D43A89-913D-4FA0-B794-E64814643B85}"/>
              </a:ext>
            </a:extLst>
          </p:cNvPr>
          <p:cNvSpPr/>
          <p:nvPr/>
        </p:nvSpPr>
        <p:spPr>
          <a:xfrm>
            <a:off x="1653466" y="4429954"/>
            <a:ext cx="2144697" cy="12942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rPr>
              <a:t>テーマ</a:t>
            </a:r>
            <a:endParaRPr kumimoji="1" lang="en-US" altLang="ja-JP" sz="2800" dirty="0">
              <a:solidFill>
                <a:schemeClr val="tx1"/>
              </a:solidFill>
            </a:endParaRPr>
          </a:p>
          <a:p>
            <a:pPr algn="ctr"/>
            <a:r>
              <a:rPr lang="ja-JP" altLang="en-US" sz="2800" dirty="0">
                <a:solidFill>
                  <a:schemeClr val="tx1"/>
                </a:solidFill>
              </a:rPr>
              <a:t>問題点</a:t>
            </a:r>
            <a:endParaRPr kumimoji="1" lang="ja-JP" altLang="en-US" sz="2800" dirty="0">
              <a:solidFill>
                <a:schemeClr val="tx1"/>
              </a:solidFill>
            </a:endParaRPr>
          </a:p>
        </p:txBody>
      </p:sp>
      <p:sp>
        <p:nvSpPr>
          <p:cNvPr id="5" name="正方形/長方形 4">
            <a:extLst>
              <a:ext uri="{FF2B5EF4-FFF2-40B4-BE49-F238E27FC236}">
                <a16:creationId xmlns:a16="http://schemas.microsoft.com/office/drawing/2014/main" id="{4B371F2A-8D4D-4BF1-8962-6DB7D576A513}"/>
              </a:ext>
            </a:extLst>
          </p:cNvPr>
          <p:cNvSpPr/>
          <p:nvPr/>
        </p:nvSpPr>
        <p:spPr>
          <a:xfrm>
            <a:off x="4648939" y="4429955"/>
            <a:ext cx="2148396" cy="12942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rPr>
              <a:t>メッセージ</a:t>
            </a:r>
          </a:p>
        </p:txBody>
      </p:sp>
      <p:sp>
        <p:nvSpPr>
          <p:cNvPr id="6" name="正方形/長方形 5">
            <a:extLst>
              <a:ext uri="{FF2B5EF4-FFF2-40B4-BE49-F238E27FC236}">
                <a16:creationId xmlns:a16="http://schemas.microsoft.com/office/drawing/2014/main" id="{D7F25BEC-9FD4-41BF-A12F-0E6F4A0D3AC3}"/>
              </a:ext>
            </a:extLst>
          </p:cNvPr>
          <p:cNvSpPr/>
          <p:nvPr/>
        </p:nvSpPr>
        <p:spPr>
          <a:xfrm>
            <a:off x="7644413" y="4429954"/>
            <a:ext cx="2148396" cy="12942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rgbClr val="FF0000"/>
                </a:solidFill>
              </a:rPr>
              <a:t>創作物</a:t>
            </a:r>
            <a:endParaRPr lang="en-US" altLang="ja-JP" sz="2800" dirty="0">
              <a:solidFill>
                <a:srgbClr val="FF0000"/>
              </a:solidFill>
            </a:endParaRPr>
          </a:p>
          <a:p>
            <a:pPr algn="ctr"/>
            <a:r>
              <a:rPr kumimoji="1" lang="en-US" altLang="ja-JP" sz="2000" dirty="0">
                <a:solidFill>
                  <a:srgbClr val="FF0000"/>
                </a:solidFill>
              </a:rPr>
              <a:t>(</a:t>
            </a:r>
            <a:r>
              <a:rPr kumimoji="1" lang="ja-JP" altLang="en-US" sz="2000" dirty="0">
                <a:solidFill>
                  <a:srgbClr val="FF0000"/>
                </a:solidFill>
              </a:rPr>
              <a:t>アウトプット</a:t>
            </a:r>
            <a:r>
              <a:rPr kumimoji="1" lang="en-US" altLang="ja-JP" sz="2000" dirty="0">
                <a:solidFill>
                  <a:srgbClr val="FF0000"/>
                </a:solidFill>
              </a:rPr>
              <a:t>)</a:t>
            </a:r>
            <a:endParaRPr kumimoji="1" lang="ja-JP" altLang="en-US" sz="2000" dirty="0">
              <a:solidFill>
                <a:srgbClr val="FF0000"/>
              </a:solidFill>
            </a:endParaRPr>
          </a:p>
        </p:txBody>
      </p:sp>
      <p:sp>
        <p:nvSpPr>
          <p:cNvPr id="7" name="矢印: 右 6">
            <a:extLst>
              <a:ext uri="{FF2B5EF4-FFF2-40B4-BE49-F238E27FC236}">
                <a16:creationId xmlns:a16="http://schemas.microsoft.com/office/drawing/2014/main" id="{2D7DB527-C79F-453F-AC4F-D90A51BA8BB0}"/>
              </a:ext>
            </a:extLst>
          </p:cNvPr>
          <p:cNvSpPr/>
          <p:nvPr/>
        </p:nvSpPr>
        <p:spPr>
          <a:xfrm>
            <a:off x="3910983" y="4877328"/>
            <a:ext cx="621437" cy="39949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右 7">
            <a:extLst>
              <a:ext uri="{FF2B5EF4-FFF2-40B4-BE49-F238E27FC236}">
                <a16:creationId xmlns:a16="http://schemas.microsoft.com/office/drawing/2014/main" id="{951520E8-74F1-4F73-910E-4DAA9AAC0186}"/>
              </a:ext>
            </a:extLst>
          </p:cNvPr>
          <p:cNvSpPr/>
          <p:nvPr/>
        </p:nvSpPr>
        <p:spPr>
          <a:xfrm>
            <a:off x="6910155" y="4877328"/>
            <a:ext cx="621437" cy="39949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274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F8F752-BFF2-4B6E-88F5-4E21134DADAA}"/>
              </a:ext>
            </a:extLst>
          </p:cNvPr>
          <p:cNvSpPr>
            <a:spLocks noGrp="1"/>
          </p:cNvSpPr>
          <p:nvPr>
            <p:ph type="title"/>
          </p:nvPr>
        </p:nvSpPr>
        <p:spPr/>
        <p:txBody>
          <a:bodyPr/>
          <a:lstStyle/>
          <a:p>
            <a:r>
              <a:rPr kumimoji="1" lang="ja-JP" altLang="en-US" dirty="0"/>
              <a:t>①テーマ </a:t>
            </a:r>
            <a:r>
              <a:rPr lang="en-US" altLang="ja-JP" dirty="0"/>
              <a:t>-</a:t>
            </a:r>
            <a:r>
              <a:rPr lang="ja-JP" altLang="en-US" dirty="0"/>
              <a:t>設定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B0C03FFE-4C19-42C7-9B2B-832BFE375D92}"/>
              </a:ext>
            </a:extLst>
          </p:cNvPr>
          <p:cNvSpPr>
            <a:spLocks noGrp="1"/>
          </p:cNvSpPr>
          <p:nvPr>
            <p:ph idx="1"/>
          </p:nvPr>
        </p:nvSpPr>
        <p:spPr/>
        <p:txBody>
          <a:bodyPr>
            <a:normAutofit lnSpcReduction="10000"/>
          </a:bodyPr>
          <a:lstStyle/>
          <a:p>
            <a:pPr marL="0" indent="0">
              <a:buNone/>
            </a:pPr>
            <a:r>
              <a:rPr kumimoji="1" lang="ja-JP" altLang="en-US" sz="2000" b="1" dirty="0"/>
              <a:t>●自分で探す場合</a:t>
            </a:r>
            <a:endParaRPr lang="en-US" altLang="ja-JP" sz="2000" b="1" dirty="0"/>
          </a:p>
          <a:p>
            <a:pPr marL="0" indent="0">
              <a:buNone/>
            </a:pPr>
            <a:r>
              <a:rPr lang="ja-JP" altLang="en-US" sz="2000" dirty="0"/>
              <a:t>　　小さな問題点を明らかにすることが重要である。</a:t>
            </a:r>
            <a:endParaRPr lang="en-US" altLang="ja-JP" sz="2000" dirty="0"/>
          </a:p>
          <a:p>
            <a:pPr marL="0" indent="0">
              <a:buNone/>
            </a:pPr>
            <a:r>
              <a:rPr lang="ja-JP" altLang="en-US" sz="2000" dirty="0"/>
              <a:t>　　ささいなこともメモ帳に記録するべき。</a:t>
            </a:r>
            <a:endParaRPr lang="en-US" altLang="ja-JP" sz="2000" dirty="0"/>
          </a:p>
          <a:p>
            <a:pPr marL="0" indent="0">
              <a:buNone/>
            </a:pPr>
            <a:r>
              <a:rPr kumimoji="1" lang="ja-JP" altLang="en-US" sz="2000" dirty="0"/>
              <a:t>　　→時間が振るいにかけて、問題点を明らかにする。</a:t>
            </a:r>
            <a:endParaRPr kumimoji="1" lang="en-US" altLang="ja-JP" sz="2000" dirty="0"/>
          </a:p>
          <a:p>
            <a:pPr marL="0" indent="0">
              <a:buNone/>
            </a:pPr>
            <a:r>
              <a:rPr lang="ja-JP" altLang="en-US" sz="2000" dirty="0"/>
              <a:t>　　　</a:t>
            </a:r>
            <a:r>
              <a:rPr kumimoji="1" lang="ja-JP" altLang="en-US" sz="2000" dirty="0"/>
              <a:t>情報に対して繊細になること。</a:t>
            </a:r>
            <a:endParaRPr kumimoji="1" lang="en-US" altLang="ja-JP" sz="2000" dirty="0"/>
          </a:p>
          <a:p>
            <a:pPr marL="0" indent="0">
              <a:buNone/>
            </a:pPr>
            <a:endParaRPr kumimoji="1" lang="en-US" altLang="ja-JP" sz="2000" dirty="0"/>
          </a:p>
          <a:p>
            <a:pPr marL="0" indent="0">
              <a:buNone/>
            </a:pPr>
            <a:r>
              <a:rPr lang="ja-JP" altLang="en-US" sz="2000" b="1" dirty="0"/>
              <a:t>●既存のものから探す場合</a:t>
            </a:r>
            <a:endParaRPr lang="en-US" altLang="ja-JP" sz="2000" b="1" dirty="0"/>
          </a:p>
          <a:p>
            <a:pPr marL="0" indent="0">
              <a:buNone/>
            </a:pPr>
            <a:r>
              <a:rPr kumimoji="1" lang="ja-JP" altLang="en-US" sz="2000" dirty="0"/>
              <a:t>　　作品を見ること。作品を見るだけではなく、分析するべき。</a:t>
            </a:r>
            <a:endParaRPr kumimoji="1" lang="en-US" altLang="ja-JP" sz="2000" dirty="0"/>
          </a:p>
          <a:p>
            <a:pPr marL="0" indent="0">
              <a:buNone/>
            </a:pPr>
            <a:r>
              <a:rPr kumimoji="1" lang="ja-JP" altLang="en-US" sz="2000" dirty="0"/>
              <a:t>　　自分の作りたい分野</a:t>
            </a:r>
            <a:r>
              <a:rPr kumimoji="1" lang="ja-JP" altLang="en-US" sz="2000" dirty="0">
                <a:solidFill>
                  <a:srgbClr val="FF0000"/>
                </a:solidFill>
              </a:rPr>
              <a:t>以外</a:t>
            </a:r>
            <a:r>
              <a:rPr kumimoji="1" lang="ja-JP" altLang="en-US" sz="2000" dirty="0"/>
              <a:t>のものから吸収すること。</a:t>
            </a:r>
            <a:endParaRPr kumimoji="1" lang="en-US" altLang="ja-JP" sz="2000" dirty="0"/>
          </a:p>
          <a:p>
            <a:pPr marL="0" indent="0">
              <a:buNone/>
            </a:pPr>
            <a:r>
              <a:rPr kumimoji="1" lang="ja-JP" altLang="en-US" sz="2000" dirty="0"/>
              <a:t>　　→二番煎じの創作物には価値がない。</a:t>
            </a:r>
            <a:endParaRPr kumimoji="1" lang="en-US" altLang="ja-JP" sz="2000" dirty="0"/>
          </a:p>
          <a:p>
            <a:pPr marL="0" indent="0">
              <a:buNone/>
            </a:pPr>
            <a:r>
              <a:rPr lang="ja-JP" altLang="en-US" dirty="0"/>
              <a:t>　　</a:t>
            </a:r>
            <a:endParaRPr kumimoji="1" lang="ja-JP" altLang="en-US" dirty="0"/>
          </a:p>
        </p:txBody>
      </p:sp>
      <p:sp>
        <p:nvSpPr>
          <p:cNvPr id="5" name="爆発 1 4"/>
          <p:cNvSpPr/>
          <p:nvPr/>
        </p:nvSpPr>
        <p:spPr>
          <a:xfrm>
            <a:off x="7404847" y="4760259"/>
            <a:ext cx="4589927" cy="1945340"/>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ポップスを聴いてるだけではポップスは作れない！</a:t>
            </a:r>
          </a:p>
        </p:txBody>
      </p:sp>
    </p:spTree>
    <p:extLst>
      <p:ext uri="{BB962C8B-B14F-4D97-AF65-F5344CB8AC3E}">
        <p14:creationId xmlns:p14="http://schemas.microsoft.com/office/powerpoint/2010/main" val="77978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1C5A41-9FF1-4533-9C5F-6223D2016437}"/>
              </a:ext>
            </a:extLst>
          </p:cNvPr>
          <p:cNvSpPr>
            <a:spLocks noGrp="1"/>
          </p:cNvSpPr>
          <p:nvPr>
            <p:ph type="title"/>
          </p:nvPr>
        </p:nvSpPr>
        <p:spPr/>
        <p:txBody>
          <a:bodyPr/>
          <a:lstStyle/>
          <a:p>
            <a:r>
              <a:rPr kumimoji="1" lang="ja-JP" altLang="en-US" dirty="0"/>
              <a:t>①テーマ </a:t>
            </a:r>
            <a:r>
              <a:rPr kumimoji="1" lang="en-US" altLang="ja-JP" dirty="0"/>
              <a:t>-</a:t>
            </a:r>
            <a:r>
              <a:rPr kumimoji="1" lang="ja-JP" altLang="en-US" dirty="0"/>
              <a:t>設定</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17B838C-D9E4-4D0A-B255-4A693C3B6C98}"/>
              </a:ext>
            </a:extLst>
          </p:cNvPr>
          <p:cNvSpPr>
            <a:spLocks noGrp="1"/>
          </p:cNvSpPr>
          <p:nvPr>
            <p:ph idx="1"/>
          </p:nvPr>
        </p:nvSpPr>
        <p:spPr/>
        <p:txBody>
          <a:bodyPr>
            <a:normAutofit/>
          </a:bodyPr>
          <a:lstStyle/>
          <a:p>
            <a:pPr marL="0" indent="0">
              <a:buNone/>
            </a:pPr>
            <a:r>
              <a:rPr kumimoji="1" lang="ja-JP" altLang="en-US" sz="2000" b="1" dirty="0"/>
              <a:t>よくある</a:t>
            </a:r>
            <a:r>
              <a:rPr lang="ja-JP" altLang="en-US" sz="2000" b="1" dirty="0"/>
              <a:t>テーマ</a:t>
            </a:r>
            <a:endParaRPr lang="en-US" altLang="ja-JP" sz="2000" b="1" dirty="0"/>
          </a:p>
          <a:p>
            <a:pPr marL="0" indent="0">
              <a:buNone/>
            </a:pPr>
            <a:r>
              <a:rPr kumimoji="1" lang="ja-JP" altLang="en-US" sz="2000" dirty="0"/>
              <a:t>感情</a:t>
            </a:r>
            <a:r>
              <a:rPr kumimoji="1" lang="en-US" altLang="ja-JP" sz="2000" dirty="0"/>
              <a:t>(</a:t>
            </a:r>
            <a:r>
              <a:rPr kumimoji="1" lang="ja-JP" altLang="en-US" sz="2000" dirty="0"/>
              <a:t>悲しみ・喜び・怒り</a:t>
            </a:r>
            <a:r>
              <a:rPr kumimoji="1" lang="en-US" altLang="ja-JP" sz="2000" dirty="0"/>
              <a:t>)</a:t>
            </a:r>
          </a:p>
          <a:p>
            <a:pPr marL="0" indent="0">
              <a:buNone/>
            </a:pPr>
            <a:r>
              <a:rPr kumimoji="1" lang="ja-JP" altLang="en-US" sz="2000" dirty="0"/>
              <a:t>愛</a:t>
            </a:r>
            <a:r>
              <a:rPr lang="ja-JP" altLang="en-US" sz="2000" dirty="0"/>
              <a:t>・恋</a:t>
            </a:r>
            <a:endParaRPr lang="en-US" altLang="ja-JP" sz="2000" dirty="0"/>
          </a:p>
          <a:p>
            <a:pPr marL="0" indent="0">
              <a:buNone/>
            </a:pPr>
            <a:r>
              <a:rPr lang="ja-JP" altLang="en-US" sz="2000" dirty="0"/>
              <a:t>欲望</a:t>
            </a:r>
            <a:endParaRPr kumimoji="1" lang="en-US" altLang="ja-JP" sz="2000" dirty="0"/>
          </a:p>
          <a:p>
            <a:pPr marL="0" indent="0">
              <a:buNone/>
            </a:pPr>
            <a:r>
              <a:rPr lang="ja-JP" altLang="en-US" sz="2000" dirty="0"/>
              <a:t>態度</a:t>
            </a:r>
            <a:endParaRPr kumimoji="1" lang="en-US" altLang="ja-JP" sz="2000" dirty="0"/>
          </a:p>
          <a:p>
            <a:pPr marL="0" indent="0">
              <a:buNone/>
            </a:pPr>
            <a:r>
              <a:rPr lang="ja-JP" altLang="en-US" sz="2000" dirty="0"/>
              <a:t>時間</a:t>
            </a:r>
            <a:endParaRPr lang="en-US" altLang="ja-JP" sz="2000" dirty="0"/>
          </a:p>
          <a:p>
            <a:pPr marL="0" indent="0">
              <a:buNone/>
            </a:pPr>
            <a:r>
              <a:rPr kumimoji="1" lang="ja-JP" altLang="en-US" sz="2000" dirty="0"/>
              <a:t>風景</a:t>
            </a:r>
            <a:endParaRPr kumimoji="1" lang="en-US" altLang="ja-JP" sz="2000" dirty="0"/>
          </a:p>
          <a:p>
            <a:pPr marL="0" indent="0">
              <a:buNone/>
            </a:pPr>
            <a:r>
              <a:rPr kumimoji="1" lang="ja-JP" altLang="en-US" sz="2000" dirty="0"/>
              <a:t>哲学</a:t>
            </a:r>
            <a:endParaRPr kumimoji="1" lang="en-US" altLang="ja-JP" sz="2000" dirty="0"/>
          </a:p>
          <a:p>
            <a:pPr marL="0" indent="0">
              <a:buNone/>
            </a:pPr>
            <a:r>
              <a:rPr lang="ja-JP" altLang="en-US" sz="2000" dirty="0"/>
              <a:t>感覚</a:t>
            </a:r>
            <a:r>
              <a:rPr lang="en-US" altLang="ja-JP" sz="2000" dirty="0"/>
              <a:t>(</a:t>
            </a:r>
            <a:r>
              <a:rPr lang="ja-JP" altLang="en-US" sz="2000" dirty="0"/>
              <a:t>色・味・匂い・触覚</a:t>
            </a:r>
            <a:r>
              <a:rPr lang="en-US" altLang="ja-JP" sz="2000" dirty="0"/>
              <a:t>)</a:t>
            </a:r>
          </a:p>
          <a:p>
            <a:pPr marL="0" indent="0">
              <a:buNone/>
            </a:pPr>
            <a:r>
              <a:rPr lang="en-US" altLang="ja-JP" sz="2000" dirty="0"/>
              <a:t>…</a:t>
            </a:r>
            <a:r>
              <a:rPr lang="en-US" altLang="ja-JP" sz="2000" dirty="0" err="1"/>
              <a:t>etc</a:t>
            </a:r>
            <a:endParaRPr kumimoji="1" lang="en-US" altLang="ja-JP" sz="2000" dirty="0"/>
          </a:p>
          <a:p>
            <a:pPr marL="0" indent="0">
              <a:buNone/>
            </a:pPr>
            <a:endParaRPr kumimoji="1" lang="ja-JP" altLang="en-US" sz="2000" dirty="0"/>
          </a:p>
        </p:txBody>
      </p:sp>
      <p:sp>
        <p:nvSpPr>
          <p:cNvPr id="4" name="爆発 1 3"/>
          <p:cNvSpPr/>
          <p:nvPr/>
        </p:nvSpPr>
        <p:spPr>
          <a:xfrm>
            <a:off x="7404847" y="4760259"/>
            <a:ext cx="4589927" cy="1945340"/>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重要なのはテーマではなく、</a:t>
            </a:r>
            <a:endParaRPr kumimoji="1" lang="en-US" altLang="ja-JP" sz="1400" dirty="0">
              <a:solidFill>
                <a:schemeClr val="tx1"/>
              </a:solidFill>
            </a:endParaRPr>
          </a:p>
          <a:p>
            <a:pPr algn="ctr"/>
            <a:r>
              <a:rPr lang="ja-JP" altLang="en-US" sz="1400" dirty="0">
                <a:solidFill>
                  <a:schemeClr val="tx1"/>
                </a:solidFill>
              </a:rPr>
              <a:t>テーマに対してメッセージが何であるか！！</a:t>
            </a:r>
            <a:endParaRPr kumimoji="1" lang="ja-JP" altLang="en-US" sz="1400" dirty="0">
              <a:solidFill>
                <a:schemeClr val="tx1"/>
              </a:solidFill>
            </a:endParaRPr>
          </a:p>
        </p:txBody>
      </p:sp>
    </p:spTree>
    <p:extLst>
      <p:ext uri="{BB962C8B-B14F-4D97-AF65-F5344CB8AC3E}">
        <p14:creationId xmlns:p14="http://schemas.microsoft.com/office/powerpoint/2010/main" val="413381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176A11-6D0F-415D-932A-FB98AD3584B7}"/>
              </a:ext>
            </a:extLst>
          </p:cNvPr>
          <p:cNvSpPr>
            <a:spLocks noGrp="1"/>
          </p:cNvSpPr>
          <p:nvPr>
            <p:ph type="title"/>
          </p:nvPr>
        </p:nvSpPr>
        <p:spPr/>
        <p:txBody>
          <a:bodyPr/>
          <a:lstStyle/>
          <a:p>
            <a:r>
              <a:rPr kumimoji="1" lang="ja-JP" altLang="en-US" dirty="0"/>
              <a:t>①テーマ </a:t>
            </a:r>
            <a:r>
              <a:rPr lang="en-US" altLang="ja-JP" dirty="0"/>
              <a:t>-</a:t>
            </a:r>
            <a:r>
              <a:rPr lang="ja-JP" altLang="en-US" dirty="0"/>
              <a:t>設定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FA5DDFF-D025-4891-B940-0C778F654B89}"/>
              </a:ext>
            </a:extLst>
          </p:cNvPr>
          <p:cNvSpPr>
            <a:spLocks noGrp="1"/>
          </p:cNvSpPr>
          <p:nvPr>
            <p:ph idx="1"/>
          </p:nvPr>
        </p:nvSpPr>
        <p:spPr/>
        <p:txBody>
          <a:bodyPr/>
          <a:lstStyle/>
          <a:p>
            <a:pPr marL="0" indent="0">
              <a:buNone/>
            </a:pPr>
            <a:r>
              <a:rPr kumimoji="1" lang="ja-JP" altLang="en-US" sz="2000" b="1" dirty="0"/>
              <a:t>楽曲制作におけるテーマ</a:t>
            </a:r>
            <a:endParaRPr kumimoji="1" lang="en-US" altLang="ja-JP" sz="2000" b="1" dirty="0"/>
          </a:p>
          <a:p>
            <a:pPr marL="0" indent="0">
              <a:buNone/>
            </a:pPr>
            <a:r>
              <a:rPr lang="ja-JP" altLang="en-US" sz="2000" dirty="0"/>
              <a:t>　時間の芸術のため、変化に関するテーマと親和性がある。</a:t>
            </a:r>
            <a:endParaRPr lang="en-US" altLang="ja-JP" sz="2000" dirty="0"/>
          </a:p>
          <a:p>
            <a:pPr marL="0" indent="0">
              <a:buNone/>
            </a:pPr>
            <a:r>
              <a:rPr kumimoji="1" lang="ja-JP" altLang="en-US" sz="2000" dirty="0"/>
              <a:t>　逆に、瞬間を描いたものに対して親和性が小さい。</a:t>
            </a:r>
            <a:endParaRPr lang="en-US" altLang="ja-JP" sz="2000" dirty="0"/>
          </a:p>
          <a:p>
            <a:pPr marL="0" indent="0">
              <a:buNone/>
            </a:pPr>
            <a:endParaRPr kumimoji="1" lang="en-US" altLang="ja-JP" sz="2000" dirty="0"/>
          </a:p>
          <a:p>
            <a:pPr marL="0" indent="0">
              <a:buNone/>
            </a:pPr>
            <a:r>
              <a:rPr kumimoji="1" lang="ja-JP" altLang="en-US" sz="2000" b="1" dirty="0"/>
              <a:t>印象をテーマにする場合</a:t>
            </a:r>
            <a:endParaRPr kumimoji="1" lang="en-US" altLang="ja-JP" sz="2000" b="1" dirty="0"/>
          </a:p>
          <a:p>
            <a:pPr marL="0" indent="0">
              <a:buNone/>
            </a:pPr>
            <a:r>
              <a:rPr kumimoji="1" lang="ja-JP" altLang="en-US" sz="2000" dirty="0"/>
              <a:t>　モチーフとアナロジーによって楽曲が形成される場合が多く、</a:t>
            </a:r>
            <a:endParaRPr kumimoji="1" lang="en-US" altLang="ja-JP" sz="2000" dirty="0"/>
          </a:p>
          <a:p>
            <a:pPr marL="0" indent="0">
              <a:buNone/>
            </a:pPr>
            <a:r>
              <a:rPr lang="ja-JP" altLang="en-US" sz="2000" dirty="0"/>
              <a:t>　インストゥルメンタルと親和性がある。</a:t>
            </a:r>
            <a:endParaRPr kumimoji="1" lang="ja-JP" altLang="en-US" dirty="0"/>
          </a:p>
        </p:txBody>
      </p:sp>
    </p:spTree>
    <p:extLst>
      <p:ext uri="{BB962C8B-B14F-4D97-AF65-F5344CB8AC3E}">
        <p14:creationId xmlns:p14="http://schemas.microsoft.com/office/powerpoint/2010/main" val="395642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856FA3-D4DA-4E85-BDA3-A7CF6B564D3E}"/>
              </a:ext>
            </a:extLst>
          </p:cNvPr>
          <p:cNvSpPr>
            <a:spLocks noGrp="1"/>
          </p:cNvSpPr>
          <p:nvPr>
            <p:ph type="title"/>
          </p:nvPr>
        </p:nvSpPr>
        <p:spPr/>
        <p:txBody>
          <a:bodyPr/>
          <a:lstStyle/>
          <a:p>
            <a:r>
              <a:rPr lang="ja-JP" altLang="en-US" dirty="0"/>
              <a:t>①テーマ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A7FDDF61-D197-48C8-83D5-6574978EDA31}"/>
              </a:ext>
            </a:extLst>
          </p:cNvPr>
          <p:cNvSpPr>
            <a:spLocks noGrp="1"/>
          </p:cNvSpPr>
          <p:nvPr>
            <p:ph idx="1"/>
          </p:nvPr>
        </p:nvSpPr>
        <p:spPr/>
        <p:txBody>
          <a:bodyPr>
            <a:normAutofit/>
          </a:bodyPr>
          <a:lstStyle/>
          <a:p>
            <a:pPr marL="0" indent="0">
              <a:buNone/>
            </a:pPr>
            <a:r>
              <a:rPr lang="ja-JP" altLang="en-US" sz="2000" b="1" dirty="0"/>
              <a:t>複数の</a:t>
            </a:r>
            <a:r>
              <a:rPr kumimoji="1" lang="ja-JP" altLang="en-US" sz="2000" b="1" dirty="0"/>
              <a:t>テーマの中からどのテーマを優先的に選ぶべきか？</a:t>
            </a:r>
            <a:endParaRPr kumimoji="1" lang="en-US" altLang="ja-JP" sz="2000" b="1" dirty="0"/>
          </a:p>
          <a:p>
            <a:pPr marL="0" indent="0">
              <a:buNone/>
            </a:pPr>
            <a:r>
              <a:rPr lang="ja-JP" altLang="en-US" sz="2000" dirty="0"/>
              <a:t>　創作は作れば作るほどテーマが増えていき、消化しきれなくなる。</a:t>
            </a:r>
            <a:endParaRPr lang="en-US" altLang="ja-JP" sz="2000" dirty="0"/>
          </a:p>
          <a:p>
            <a:pPr marL="0" indent="0">
              <a:buNone/>
            </a:pPr>
            <a:r>
              <a:rPr kumimoji="1" lang="ja-JP" altLang="en-US" sz="2000" dirty="0"/>
              <a:t>　そのため、テーマを選ばざるを得なくなる。</a:t>
            </a:r>
            <a:endParaRPr kumimoji="1" lang="en-US" altLang="ja-JP" sz="2000" dirty="0"/>
          </a:p>
          <a:p>
            <a:pPr marL="0" indent="0">
              <a:buNone/>
            </a:pPr>
            <a:r>
              <a:rPr lang="ja-JP" altLang="en-US" sz="2000" dirty="0"/>
              <a:t>　　→優先順位をつけて選択する</a:t>
            </a:r>
            <a:endParaRPr kumimoji="1" lang="en-US" altLang="ja-JP" sz="2000" dirty="0"/>
          </a:p>
          <a:p>
            <a:pPr marL="0" indent="0">
              <a:buNone/>
            </a:pPr>
            <a:endParaRPr lang="en-US" altLang="ja-JP" sz="2000" dirty="0"/>
          </a:p>
          <a:p>
            <a:pPr marL="0" indent="0">
              <a:buNone/>
            </a:pPr>
            <a:endParaRPr kumimoji="1" lang="ja-JP" altLang="en-US" sz="2000" dirty="0"/>
          </a:p>
        </p:txBody>
      </p:sp>
    </p:spTree>
    <p:extLst>
      <p:ext uri="{BB962C8B-B14F-4D97-AF65-F5344CB8AC3E}">
        <p14:creationId xmlns:p14="http://schemas.microsoft.com/office/powerpoint/2010/main" val="22447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CF58AD-E6E2-4FFC-A951-17D0E704C786}"/>
              </a:ext>
            </a:extLst>
          </p:cNvPr>
          <p:cNvSpPr>
            <a:spLocks noGrp="1"/>
          </p:cNvSpPr>
          <p:nvPr>
            <p:ph type="title"/>
          </p:nvPr>
        </p:nvSpPr>
        <p:spPr/>
        <p:txBody>
          <a:bodyPr/>
          <a:lstStyle/>
          <a:p>
            <a:r>
              <a:rPr kumimoji="1" lang="ja-JP" altLang="en-US" dirty="0"/>
              <a:t>①テーマ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F96CCDD8-3FEB-4596-A2C3-5507ED8748E7}"/>
              </a:ext>
            </a:extLst>
          </p:cNvPr>
          <p:cNvSpPr>
            <a:spLocks noGrp="1"/>
          </p:cNvSpPr>
          <p:nvPr>
            <p:ph idx="1"/>
          </p:nvPr>
        </p:nvSpPr>
        <p:spPr/>
        <p:txBody>
          <a:bodyPr/>
          <a:lstStyle/>
          <a:p>
            <a:pPr marL="0" indent="0">
              <a:buNone/>
            </a:pPr>
            <a:r>
              <a:rPr lang="ja-JP" altLang="en-US" sz="2000" b="1" dirty="0"/>
              <a:t>優先順位のつけ方</a:t>
            </a:r>
            <a:endParaRPr lang="en-US" altLang="ja-JP" sz="2000" b="1" dirty="0"/>
          </a:p>
          <a:p>
            <a:pPr marL="0" indent="0">
              <a:buNone/>
            </a:pPr>
            <a:r>
              <a:rPr lang="ja-JP" altLang="en-US" sz="2000" dirty="0"/>
              <a:t>　</a:t>
            </a:r>
            <a:r>
              <a:rPr lang="en-US" altLang="ja-JP" sz="2000" dirty="0"/>
              <a:t>1.</a:t>
            </a:r>
            <a:r>
              <a:rPr lang="ja-JP" altLang="en-US" sz="2000" dirty="0"/>
              <a:t>自分が何をしたいのか</a:t>
            </a:r>
            <a:r>
              <a:rPr lang="en-US" altLang="ja-JP" sz="2000" dirty="0"/>
              <a:t>(</a:t>
            </a:r>
            <a:r>
              <a:rPr lang="ja-JP" altLang="en-US" sz="2000" dirty="0"/>
              <a:t>気持ち</a:t>
            </a:r>
            <a:r>
              <a:rPr lang="en-US" altLang="ja-JP" sz="2000" dirty="0"/>
              <a:t>)</a:t>
            </a:r>
            <a:r>
              <a:rPr lang="ja-JP" altLang="en-US" sz="2000" dirty="0"/>
              <a:t>を明確化する</a:t>
            </a:r>
            <a:endParaRPr lang="en-US" altLang="ja-JP" sz="2000" dirty="0"/>
          </a:p>
          <a:p>
            <a:pPr marL="0" indent="0">
              <a:buNone/>
            </a:pPr>
            <a:r>
              <a:rPr lang="ja-JP" altLang="en-US" sz="2000" dirty="0"/>
              <a:t>　</a:t>
            </a:r>
            <a:r>
              <a:rPr lang="en-US" altLang="ja-JP" sz="2000" dirty="0"/>
              <a:t>2.</a:t>
            </a:r>
            <a:r>
              <a:rPr lang="ja-JP" altLang="en-US" sz="2000" dirty="0"/>
              <a:t>その気持ちを表現するために最適なものを絞り込む</a:t>
            </a:r>
            <a:endParaRPr lang="en-US" altLang="ja-JP" sz="2000" dirty="0"/>
          </a:p>
          <a:p>
            <a:pPr marL="0" indent="0">
              <a:buNone/>
            </a:pPr>
            <a:r>
              <a:rPr lang="ja-JP" altLang="en-US" sz="2000" dirty="0"/>
              <a:t>　</a:t>
            </a:r>
            <a:r>
              <a:rPr lang="en-US" altLang="ja-JP" sz="2000" dirty="0"/>
              <a:t>3-1.</a:t>
            </a:r>
            <a:r>
              <a:rPr lang="ja-JP" altLang="en-US" sz="2000" dirty="0"/>
              <a:t>テーマに付随する情報収集を行い、さらに絞り込む</a:t>
            </a:r>
            <a:endParaRPr lang="en-US" altLang="ja-JP" sz="2000" dirty="0"/>
          </a:p>
          <a:p>
            <a:pPr marL="0" indent="0">
              <a:buNone/>
            </a:pPr>
            <a:r>
              <a:rPr lang="ja-JP" altLang="en-US" sz="2000" dirty="0"/>
              <a:t>　　　→このとき、相性も重要だが、</a:t>
            </a:r>
            <a:endParaRPr lang="en-US" altLang="ja-JP" sz="2000" dirty="0"/>
          </a:p>
          <a:p>
            <a:pPr marL="0" indent="0">
              <a:buNone/>
            </a:pPr>
            <a:r>
              <a:rPr lang="ja-JP" altLang="en-US" sz="2000" dirty="0"/>
              <a:t>　　　　音楽への落とし込み易さを検討すると、選びやすい。</a:t>
            </a:r>
            <a:endParaRPr lang="en-US" altLang="ja-JP" sz="2000" dirty="0"/>
          </a:p>
          <a:p>
            <a:pPr marL="0" indent="0">
              <a:buNone/>
            </a:pPr>
            <a:r>
              <a:rPr lang="ja-JP" altLang="en-US" sz="2000" dirty="0"/>
              <a:t>　</a:t>
            </a:r>
            <a:r>
              <a:rPr lang="en-US" altLang="ja-JP" sz="2000" dirty="0"/>
              <a:t>3-2.</a:t>
            </a:r>
            <a:r>
              <a:rPr lang="ja-JP" altLang="en-US" sz="2000" dirty="0"/>
              <a:t>テーマをすべて創作物に落とし込み、検討する</a:t>
            </a:r>
            <a:r>
              <a:rPr lang="en-US" altLang="ja-JP" sz="2000" dirty="0"/>
              <a:t>(</a:t>
            </a:r>
            <a:r>
              <a:rPr lang="ja-JP" altLang="en-US" sz="2000" dirty="0"/>
              <a:t>数が少ない場合</a:t>
            </a:r>
            <a:r>
              <a:rPr lang="en-US" altLang="ja-JP" sz="2000" dirty="0"/>
              <a:t>)</a:t>
            </a:r>
          </a:p>
          <a:p>
            <a:pPr marL="0" indent="0">
              <a:buNone/>
            </a:pPr>
            <a:r>
              <a:rPr lang="ja-JP" altLang="en-US" sz="2000" dirty="0"/>
              <a:t>　</a:t>
            </a:r>
            <a:r>
              <a:rPr lang="en-US" altLang="ja-JP" sz="2000" dirty="0"/>
              <a:t>3-3.</a:t>
            </a:r>
            <a:r>
              <a:rPr lang="ja-JP" altLang="en-US" sz="2000" dirty="0"/>
              <a:t>作りたくなったもの</a:t>
            </a:r>
            <a:r>
              <a:rPr lang="en-US" altLang="ja-JP" sz="2000" dirty="0"/>
              <a:t>(</a:t>
            </a:r>
            <a:r>
              <a:rPr lang="ja-JP" altLang="en-US" sz="2000" dirty="0"/>
              <a:t>より気持ちに近いもの</a:t>
            </a:r>
            <a:r>
              <a:rPr lang="en-US" altLang="ja-JP" sz="2000" dirty="0"/>
              <a:t>)</a:t>
            </a:r>
            <a:r>
              <a:rPr lang="ja-JP" altLang="en-US" sz="2000" dirty="0"/>
              <a:t>を選ぶ</a:t>
            </a:r>
            <a:endParaRPr lang="en-US" altLang="ja-JP" sz="2000" dirty="0"/>
          </a:p>
          <a:p>
            <a:pPr marL="0" indent="0">
              <a:buNone/>
            </a:pPr>
            <a:r>
              <a:rPr lang="ja-JP" altLang="en-US" sz="2000" dirty="0"/>
              <a:t>　</a:t>
            </a:r>
            <a:r>
              <a:rPr lang="en-US" altLang="ja-JP" sz="2000" dirty="0"/>
              <a:t>3-4.</a:t>
            </a:r>
            <a:r>
              <a:rPr lang="ja-JP" altLang="en-US" sz="2000" dirty="0"/>
              <a:t>トラフィックから判断する。ただし、非推奨。</a:t>
            </a:r>
            <a:endParaRPr lang="en-US" altLang="ja-JP" sz="2000" dirty="0"/>
          </a:p>
        </p:txBody>
      </p:sp>
    </p:spTree>
    <p:extLst>
      <p:ext uri="{BB962C8B-B14F-4D97-AF65-F5344CB8AC3E}">
        <p14:creationId xmlns:p14="http://schemas.microsoft.com/office/powerpoint/2010/main" val="2537381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CACE3A-B901-426E-9988-23F0E105D669}"/>
              </a:ext>
            </a:extLst>
          </p:cNvPr>
          <p:cNvSpPr>
            <a:spLocks noGrp="1"/>
          </p:cNvSpPr>
          <p:nvPr>
            <p:ph type="title"/>
          </p:nvPr>
        </p:nvSpPr>
        <p:spPr/>
        <p:txBody>
          <a:bodyPr/>
          <a:lstStyle/>
          <a:p>
            <a:r>
              <a:rPr kumimoji="1" lang="ja-JP" altLang="en-US" dirty="0"/>
              <a:t>①テーマ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2637264C-95D2-446E-B13A-F2E04669632D}"/>
              </a:ext>
            </a:extLst>
          </p:cNvPr>
          <p:cNvSpPr>
            <a:spLocks noGrp="1"/>
          </p:cNvSpPr>
          <p:nvPr>
            <p:ph idx="1"/>
          </p:nvPr>
        </p:nvSpPr>
        <p:spPr/>
        <p:txBody>
          <a:bodyPr/>
          <a:lstStyle/>
          <a:p>
            <a:pPr marL="0" indent="0">
              <a:buNone/>
            </a:pPr>
            <a:r>
              <a:rPr kumimoji="1" lang="ja-JP" altLang="en-US" sz="2000" b="1" dirty="0"/>
              <a:t>テーマに付随する情報収集および分析</a:t>
            </a:r>
            <a:endParaRPr kumimoji="1" lang="en-US" altLang="ja-JP" sz="2000" b="1" dirty="0"/>
          </a:p>
          <a:p>
            <a:pPr marL="0" indent="0">
              <a:buNone/>
            </a:pPr>
            <a:r>
              <a:rPr lang="ja-JP" altLang="en-US" sz="2000" dirty="0"/>
              <a:t>　</a:t>
            </a:r>
            <a:r>
              <a:rPr lang="en-US" altLang="ja-JP" sz="2000" dirty="0"/>
              <a:t>1.</a:t>
            </a:r>
            <a:r>
              <a:rPr lang="ja-JP" altLang="en-US" sz="2000" dirty="0"/>
              <a:t>言葉の収集　</a:t>
            </a:r>
            <a:endParaRPr lang="en-US" altLang="ja-JP" sz="2000" dirty="0"/>
          </a:p>
          <a:p>
            <a:pPr marL="0" indent="0">
              <a:buNone/>
            </a:pPr>
            <a:r>
              <a:rPr lang="ja-JP" altLang="en-US" sz="2000" dirty="0"/>
              <a:t>　</a:t>
            </a:r>
            <a:r>
              <a:rPr lang="en-US" altLang="ja-JP" sz="2000" dirty="0"/>
              <a:t>2.</a:t>
            </a:r>
            <a:r>
              <a:rPr lang="ja-JP" altLang="en-US" sz="2000" dirty="0"/>
              <a:t>言葉の関係性の明確化</a:t>
            </a:r>
            <a:endParaRPr lang="en-US" altLang="ja-JP" sz="2000" dirty="0"/>
          </a:p>
          <a:p>
            <a:pPr marL="0" indent="0">
              <a:buNone/>
            </a:pPr>
            <a:r>
              <a:rPr lang="ja-JP" altLang="en-US" sz="2000" dirty="0"/>
              <a:t>　</a:t>
            </a:r>
            <a:r>
              <a:rPr lang="en-US" altLang="ja-JP" sz="2000" dirty="0"/>
              <a:t>3.</a:t>
            </a:r>
            <a:r>
              <a:rPr lang="ja-JP" altLang="en-US" sz="2000" dirty="0"/>
              <a:t>テーマの核心部に近い情報そのもの、付随する情報を調べる</a:t>
            </a:r>
            <a:endParaRPr lang="en-US" altLang="ja-JP" sz="2000" dirty="0"/>
          </a:p>
          <a:p>
            <a:pPr marL="0" indent="0">
              <a:buNone/>
            </a:pPr>
            <a:endParaRPr lang="en-US" altLang="ja-JP" sz="2000" dirty="0"/>
          </a:p>
          <a:p>
            <a:pPr marL="0" indent="0">
              <a:buNone/>
            </a:pPr>
            <a:r>
              <a:rPr lang="ja-JP" altLang="en-US" sz="2000" dirty="0">
                <a:solidFill>
                  <a:srgbClr val="FF0000"/>
                </a:solidFill>
              </a:rPr>
              <a:t>情報収集は極力圧縮すること</a:t>
            </a:r>
            <a:r>
              <a:rPr lang="ja-JP" altLang="en-US" sz="2000" dirty="0"/>
              <a:t>。情報収集：情報分析＝１：１が理想。</a:t>
            </a:r>
            <a:endParaRPr lang="en-US" altLang="ja-JP" sz="2000" dirty="0"/>
          </a:p>
          <a:p>
            <a:pPr marL="0" indent="0">
              <a:buNone/>
            </a:pPr>
            <a:r>
              <a:rPr lang="ja-JP" altLang="en-US" sz="2000" dirty="0"/>
              <a:t>イシューを利用するとよい。</a:t>
            </a:r>
            <a:endParaRPr lang="en-US" altLang="ja-JP" sz="2000" dirty="0"/>
          </a:p>
          <a:p>
            <a:pPr marL="0" indent="0">
              <a:buNone/>
            </a:pPr>
            <a:r>
              <a:rPr lang="ja-JP" altLang="en-US" sz="2000" dirty="0"/>
              <a:t>要するに、答えを決め打ちして情報収集を行うと情報収集の無駄が減る。</a:t>
            </a:r>
            <a:endParaRPr lang="en-US" altLang="ja-JP" sz="2000" dirty="0"/>
          </a:p>
        </p:txBody>
      </p:sp>
    </p:spTree>
    <p:extLst>
      <p:ext uri="{BB962C8B-B14F-4D97-AF65-F5344CB8AC3E}">
        <p14:creationId xmlns:p14="http://schemas.microsoft.com/office/powerpoint/2010/main" val="660493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kumimoji="1" lang="ja-JP" altLang="en-US" sz="2000" b="1" dirty="0"/>
              <a:t>分析項目の洗い出しを行う必要がある</a:t>
            </a:r>
            <a:endParaRPr kumimoji="1" lang="en-US" altLang="ja-JP" sz="2000" b="1" dirty="0"/>
          </a:p>
          <a:p>
            <a:pPr marL="0" indent="0">
              <a:buNone/>
            </a:pPr>
            <a:r>
              <a:rPr lang="ja-JP" altLang="en-US" sz="2000" dirty="0"/>
              <a:t>　恣意的な作曲になるため　</a:t>
            </a:r>
            <a:r>
              <a:rPr lang="en-US" altLang="ja-JP" sz="1000" dirty="0"/>
              <a:t>…</a:t>
            </a:r>
            <a:r>
              <a:rPr lang="ja-JP" altLang="en-US" sz="1000" dirty="0"/>
              <a:t>テーマに忠実でありたい気持ちに反する。</a:t>
            </a:r>
            <a:endParaRPr lang="en-US" altLang="ja-JP" sz="1000" dirty="0"/>
          </a:p>
          <a:p>
            <a:pPr marL="0" indent="0">
              <a:buNone/>
            </a:pPr>
            <a:r>
              <a:rPr lang="ja-JP" altLang="en-US" sz="2000" dirty="0"/>
              <a:t>　</a:t>
            </a:r>
            <a:r>
              <a:rPr lang="ja-JP" altLang="en-US" sz="2000" dirty="0">
                <a:solidFill>
                  <a:srgbClr val="FF0000"/>
                </a:solidFill>
              </a:rPr>
              <a:t>音作り・作曲・ミキシングの手がかりは、全て音の分析にある</a:t>
            </a:r>
            <a:r>
              <a:rPr lang="ja-JP" altLang="en-US" sz="2000" dirty="0"/>
              <a:t>。</a:t>
            </a:r>
            <a:endParaRPr lang="en-US" altLang="ja-JP" sz="2000" dirty="0"/>
          </a:p>
          <a:p>
            <a:pPr marL="0" indent="0">
              <a:buNone/>
            </a:pPr>
            <a:endParaRPr kumimoji="1" lang="en-US" altLang="ja-JP" sz="2000" b="1" dirty="0"/>
          </a:p>
          <a:p>
            <a:pPr marL="0" indent="0">
              <a:buNone/>
            </a:pPr>
            <a:r>
              <a:rPr kumimoji="1" lang="ja-JP" altLang="en-US" sz="2000" b="1" dirty="0"/>
              <a:t>音の性格</a:t>
            </a:r>
            <a:endParaRPr lang="en-US" altLang="ja-JP" sz="2000" b="1" dirty="0"/>
          </a:p>
          <a:p>
            <a:pPr marL="0" indent="0">
              <a:buNone/>
            </a:pPr>
            <a:r>
              <a:rPr kumimoji="1" lang="ja-JP" altLang="en-US" sz="2000" dirty="0"/>
              <a:t>　音の性格は</a:t>
            </a:r>
            <a:r>
              <a:rPr lang="ja-JP" altLang="en-US" sz="2000" dirty="0"/>
              <a:t>一般的なもの</a:t>
            </a:r>
            <a:r>
              <a:rPr lang="en-US" altLang="ja-JP" sz="2000" dirty="0"/>
              <a:t>(</a:t>
            </a:r>
            <a:r>
              <a:rPr lang="ja-JP" altLang="en-US" sz="2000" dirty="0"/>
              <a:t>音楽理論</a:t>
            </a:r>
            <a:r>
              <a:rPr lang="en-US" altLang="ja-JP" sz="2000" dirty="0"/>
              <a:t>)</a:t>
            </a:r>
            <a:r>
              <a:rPr lang="ja-JP" altLang="en-US" sz="2000" dirty="0"/>
              <a:t>と、特殊なもの</a:t>
            </a:r>
            <a:r>
              <a:rPr lang="en-US" altLang="ja-JP" sz="2000" dirty="0"/>
              <a:t>(</a:t>
            </a:r>
            <a:r>
              <a:rPr lang="ja-JP" altLang="en-US" sz="2000" dirty="0"/>
              <a:t>所感</a:t>
            </a:r>
            <a:r>
              <a:rPr lang="en-US" altLang="ja-JP" sz="2000" dirty="0"/>
              <a:t>)</a:t>
            </a:r>
            <a:r>
              <a:rPr lang="ja-JP" altLang="en-US" sz="2000" dirty="0"/>
              <a:t>がある。</a:t>
            </a:r>
            <a:endParaRPr lang="en-US" altLang="ja-JP" sz="2000" dirty="0"/>
          </a:p>
          <a:p>
            <a:pPr marL="0" indent="0">
              <a:buNone/>
            </a:pPr>
            <a:r>
              <a:rPr kumimoji="1" lang="ja-JP" altLang="en-US" sz="2000" dirty="0"/>
              <a:t>　どちらも持つべきもので、これらウエイトを考えることで幅が出ると考えられる。</a:t>
            </a:r>
            <a:endParaRPr kumimoji="1" lang="en-US" altLang="ja-JP" sz="2000" dirty="0"/>
          </a:p>
          <a:p>
            <a:pPr marL="0" indent="0">
              <a:buNone/>
            </a:pPr>
            <a:r>
              <a:rPr lang="ja-JP" altLang="en-US" sz="2000" dirty="0"/>
              <a:t>　音楽理論にウエイトを置けば、作曲者的になるし、所感ならアーティスト的になる。</a:t>
            </a:r>
            <a:endParaRPr lang="en-US" altLang="ja-JP" sz="2000" dirty="0"/>
          </a:p>
          <a:p>
            <a:pPr marL="0" indent="0">
              <a:buNone/>
            </a:pPr>
            <a:r>
              <a:rPr kumimoji="1" lang="ja-JP" altLang="en-US" sz="2000" dirty="0"/>
              <a:t>　</a:t>
            </a:r>
            <a:r>
              <a:rPr kumimoji="1" lang="ja-JP" altLang="en-US" sz="2000" dirty="0">
                <a:solidFill>
                  <a:srgbClr val="FF0000"/>
                </a:solidFill>
              </a:rPr>
              <a:t>所感はアップデートするべきもの。停滞の原因にな</a:t>
            </a:r>
            <a:r>
              <a:rPr lang="ja-JP" altLang="en-US" sz="2000" dirty="0">
                <a:solidFill>
                  <a:srgbClr val="FF0000"/>
                </a:solidFill>
              </a:rPr>
              <a:t>る。</a:t>
            </a:r>
            <a:endParaRPr kumimoji="1" lang="en-US" altLang="ja-JP" sz="2000" dirty="0">
              <a:solidFill>
                <a:srgbClr val="FF0000"/>
              </a:solidFill>
            </a:endParaRPr>
          </a:p>
        </p:txBody>
      </p:sp>
    </p:spTree>
    <p:extLst>
      <p:ext uri="{BB962C8B-B14F-4D97-AF65-F5344CB8AC3E}">
        <p14:creationId xmlns:p14="http://schemas.microsoft.com/office/powerpoint/2010/main" val="1230102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lnSpcReduction="10000"/>
          </a:bodyPr>
          <a:lstStyle/>
          <a:p>
            <a:pPr marL="0" indent="0">
              <a:buNone/>
            </a:pPr>
            <a:r>
              <a:rPr kumimoji="1" lang="ja-JP" altLang="en-US" sz="2000" b="1" dirty="0"/>
              <a:t>音の性格の分析事項</a:t>
            </a:r>
            <a:endParaRPr kumimoji="1" lang="en-US" altLang="ja-JP" sz="2000" b="1" dirty="0"/>
          </a:p>
          <a:p>
            <a:pPr marL="0" indent="0">
              <a:buNone/>
            </a:pPr>
            <a:r>
              <a:rPr lang="ja-JP" altLang="en-US" sz="2000" b="1" dirty="0"/>
              <a:t>　</a:t>
            </a:r>
            <a:r>
              <a:rPr lang="ja-JP" altLang="en-US" sz="2000" dirty="0"/>
              <a:t>時間を含めた項目と含めない項目がある。</a:t>
            </a:r>
            <a:endParaRPr lang="en-US" altLang="ja-JP" sz="2000" dirty="0"/>
          </a:p>
          <a:p>
            <a:pPr marL="0" indent="0">
              <a:buNone/>
            </a:pPr>
            <a:endParaRPr lang="en-US" altLang="ja-JP" sz="2000" dirty="0"/>
          </a:p>
          <a:p>
            <a:pPr marL="0" indent="0">
              <a:buNone/>
            </a:pPr>
            <a:r>
              <a:rPr lang="ja-JP" altLang="en-US" sz="2000" dirty="0"/>
              <a:t>　　</a:t>
            </a:r>
            <a:r>
              <a:rPr lang="ja-JP" altLang="en-US" sz="2000" b="1" dirty="0"/>
              <a:t>時間を含めた項目　</a:t>
            </a:r>
            <a:r>
              <a:rPr lang="en-US" altLang="ja-JP" sz="2000" dirty="0"/>
              <a:t>…y=</a:t>
            </a:r>
            <a:r>
              <a:rPr lang="en-US" altLang="ja-JP" sz="2000" dirty="0" err="1"/>
              <a:t>Asin</a:t>
            </a:r>
            <a:r>
              <a:rPr lang="en-US" altLang="ja-JP" sz="2000" dirty="0"/>
              <a:t>(</a:t>
            </a:r>
            <a:r>
              <a:rPr lang="en-US" altLang="ja-JP" sz="2000" dirty="0" err="1"/>
              <a:t>ωt+φ</a:t>
            </a:r>
            <a:r>
              <a:rPr lang="en-US" altLang="ja-JP" sz="2000" dirty="0"/>
              <a:t>)</a:t>
            </a:r>
            <a:r>
              <a:rPr lang="ja-JP" altLang="en-US" sz="2000" dirty="0"/>
              <a:t>中の変数の変化</a:t>
            </a:r>
            <a:endParaRPr lang="en-US" altLang="ja-JP" sz="2000" dirty="0"/>
          </a:p>
          <a:p>
            <a:pPr marL="0" indent="0">
              <a:buNone/>
            </a:pPr>
            <a:r>
              <a:rPr lang="ja-JP" altLang="en-US" sz="2000" dirty="0"/>
              <a:t>　　　増減</a:t>
            </a:r>
            <a:r>
              <a:rPr lang="en-US" altLang="ja-JP" sz="2000" dirty="0"/>
              <a:t>(</a:t>
            </a:r>
            <a:r>
              <a:rPr lang="ja-JP" altLang="en-US" sz="2000" dirty="0"/>
              <a:t>グルーヴ・減衰など</a:t>
            </a:r>
            <a:r>
              <a:rPr lang="en-US" altLang="ja-JP" sz="2000" dirty="0"/>
              <a:t>)</a:t>
            </a:r>
          </a:p>
          <a:p>
            <a:pPr marL="0" indent="0">
              <a:buNone/>
            </a:pPr>
            <a:r>
              <a:rPr lang="ja-JP" altLang="en-US" sz="2000" dirty="0"/>
              <a:t>　　　帯域の変化</a:t>
            </a:r>
            <a:r>
              <a:rPr lang="en-US" altLang="ja-JP" sz="2000" dirty="0"/>
              <a:t>(</a:t>
            </a:r>
            <a:r>
              <a:rPr lang="ja-JP" altLang="en-US" sz="2000" dirty="0"/>
              <a:t>リバーヴ・ピッチベンド・モジュレーションなど</a:t>
            </a:r>
            <a:r>
              <a:rPr lang="en-US" altLang="ja-JP" sz="2000" dirty="0"/>
              <a:t>)</a:t>
            </a:r>
          </a:p>
          <a:p>
            <a:pPr marL="0" indent="0">
              <a:buNone/>
            </a:pPr>
            <a:r>
              <a:rPr lang="ja-JP" altLang="en-US" sz="2000" dirty="0"/>
              <a:t>　　　位相の変化</a:t>
            </a:r>
            <a:r>
              <a:rPr lang="en-US" altLang="ja-JP" sz="2000" dirty="0"/>
              <a:t>(</a:t>
            </a:r>
            <a:r>
              <a:rPr lang="ja-JP" altLang="en-US" sz="2000" dirty="0"/>
              <a:t>速さ・発振</a:t>
            </a:r>
            <a:r>
              <a:rPr lang="en-US" altLang="ja-JP" sz="2000" dirty="0"/>
              <a:t>)</a:t>
            </a:r>
          </a:p>
          <a:p>
            <a:pPr marL="0" indent="0">
              <a:buNone/>
            </a:pPr>
            <a:r>
              <a:rPr lang="ja-JP" altLang="en-US" sz="2000" dirty="0"/>
              <a:t>　　</a:t>
            </a:r>
            <a:endParaRPr lang="en-US" altLang="ja-JP" sz="2000" dirty="0"/>
          </a:p>
          <a:p>
            <a:pPr marL="0" indent="0">
              <a:buNone/>
            </a:pPr>
            <a:r>
              <a:rPr lang="ja-JP" altLang="en-US" sz="2000" dirty="0"/>
              <a:t>　　</a:t>
            </a:r>
            <a:r>
              <a:rPr lang="ja-JP" altLang="en-US" sz="2000" b="1" dirty="0"/>
              <a:t>時間を含めない項目</a:t>
            </a:r>
            <a:endParaRPr lang="en-US" altLang="ja-JP" sz="2000" b="1" dirty="0"/>
          </a:p>
          <a:p>
            <a:pPr marL="0" indent="0">
              <a:buNone/>
            </a:pPr>
            <a:r>
              <a:rPr lang="ja-JP" altLang="en-US" sz="2000" dirty="0"/>
              <a:t>　　　単音</a:t>
            </a:r>
            <a:r>
              <a:rPr lang="en-US" altLang="ja-JP" sz="2000" dirty="0"/>
              <a:t>(EQ)</a:t>
            </a:r>
          </a:p>
          <a:p>
            <a:pPr marL="0" indent="0">
              <a:buNone/>
            </a:pPr>
            <a:r>
              <a:rPr lang="ja-JP" altLang="en-US" sz="2000" dirty="0"/>
              <a:t>　　　和音</a:t>
            </a:r>
            <a:r>
              <a:rPr lang="en-US" altLang="ja-JP" sz="2000" dirty="0"/>
              <a:t>(</a:t>
            </a:r>
            <a:r>
              <a:rPr lang="ja-JP" altLang="en-US" sz="2000" dirty="0"/>
              <a:t>コード・噪音</a:t>
            </a:r>
            <a:r>
              <a:rPr lang="en-US" altLang="ja-JP" sz="2000" dirty="0"/>
              <a:t>)</a:t>
            </a:r>
          </a:p>
        </p:txBody>
      </p:sp>
    </p:spTree>
    <p:extLst>
      <p:ext uri="{BB962C8B-B14F-4D97-AF65-F5344CB8AC3E}">
        <p14:creationId xmlns:p14="http://schemas.microsoft.com/office/powerpoint/2010/main" val="1160659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和音は楽曲を構成するうえで成果物の出来を大きく左右するのでさらに分析しておきたい。</a:t>
            </a:r>
            <a:endParaRPr lang="en-US" altLang="ja-JP" sz="2000" dirty="0"/>
          </a:p>
          <a:p>
            <a:pPr marL="0" indent="0">
              <a:buNone/>
            </a:pPr>
            <a:endParaRPr lang="en-US" altLang="ja-JP" sz="2000" b="1" dirty="0"/>
          </a:p>
          <a:p>
            <a:pPr marL="0" indent="0">
              <a:buNone/>
            </a:pPr>
            <a:r>
              <a:rPr lang="ja-JP" altLang="en-US" sz="2000" b="1" dirty="0"/>
              <a:t>コード</a:t>
            </a:r>
            <a:endParaRPr lang="en-US" altLang="ja-JP" sz="2000" b="1" dirty="0"/>
          </a:p>
          <a:p>
            <a:pPr marL="0" indent="0">
              <a:buNone/>
            </a:pPr>
            <a:r>
              <a:rPr lang="ja-JP" altLang="en-US" sz="2000" dirty="0"/>
              <a:t>→</a:t>
            </a:r>
            <a:r>
              <a:rPr lang="en-US" altLang="ja-JP" sz="2000" dirty="0"/>
              <a:t>M</a:t>
            </a:r>
            <a:r>
              <a:rPr lang="ja-JP" altLang="en-US" sz="2000" dirty="0"/>
              <a:t>系、</a:t>
            </a:r>
            <a:r>
              <a:rPr lang="en-US" altLang="ja-JP" sz="2000" dirty="0"/>
              <a:t>m</a:t>
            </a:r>
            <a:r>
              <a:rPr lang="ja-JP" altLang="en-US" sz="2000" dirty="0"/>
              <a:t>系、</a:t>
            </a:r>
            <a:r>
              <a:rPr lang="en-US" altLang="ja-JP" sz="2000" dirty="0"/>
              <a:t>dim</a:t>
            </a:r>
            <a:r>
              <a:rPr lang="ja-JP" altLang="en-US" sz="2000" dirty="0"/>
              <a:t>系、</a:t>
            </a:r>
            <a:r>
              <a:rPr lang="en-US" altLang="ja-JP" sz="2000" dirty="0" err="1"/>
              <a:t>aug</a:t>
            </a:r>
            <a:r>
              <a:rPr lang="ja-JP" altLang="en-US" sz="2000" dirty="0"/>
              <a:t>系がある。</a:t>
            </a:r>
            <a:endParaRPr lang="en-US" altLang="ja-JP" sz="2000" dirty="0"/>
          </a:p>
          <a:p>
            <a:pPr marL="0" indent="0">
              <a:buNone/>
            </a:pPr>
            <a:r>
              <a:rPr lang="ja-JP" altLang="en-US" sz="2000" dirty="0"/>
              <a:t>　メロディーとの関係性まで含めるべき　　　　　</a:t>
            </a:r>
            <a:r>
              <a:rPr lang="en-US" altLang="ja-JP" sz="2000" dirty="0"/>
              <a:t>…</a:t>
            </a:r>
            <a:r>
              <a:rPr lang="ja-JP" altLang="en-US" sz="2000" dirty="0"/>
              <a:t>ルーパーの活用</a:t>
            </a:r>
            <a:endParaRPr lang="en-US" altLang="ja-JP" sz="2000" dirty="0"/>
          </a:p>
          <a:p>
            <a:pPr marL="0" indent="0">
              <a:buNone/>
            </a:pPr>
            <a:r>
              <a:rPr lang="ja-JP" altLang="en-US" sz="2000" dirty="0"/>
              <a:t>　どのスケールに可能性があるかの把握するべき　</a:t>
            </a:r>
            <a:r>
              <a:rPr lang="en-US" altLang="ja-JP" sz="2000" dirty="0"/>
              <a:t>…LCC</a:t>
            </a:r>
            <a:r>
              <a:rPr lang="ja-JP" altLang="en-US" sz="2000" dirty="0"/>
              <a:t>の活用</a:t>
            </a:r>
            <a:endParaRPr lang="en-US" altLang="ja-JP" sz="2000" dirty="0"/>
          </a:p>
          <a:p>
            <a:pPr marL="0" indent="0">
              <a:buNone/>
            </a:pPr>
            <a:endParaRPr lang="en-US" altLang="ja-JP" sz="2000" dirty="0"/>
          </a:p>
          <a:p>
            <a:pPr marL="0" indent="0">
              <a:buNone/>
            </a:pPr>
            <a:r>
              <a:rPr lang="ja-JP" altLang="en-US" sz="2000" b="1" dirty="0"/>
              <a:t>ボイシング</a:t>
            </a:r>
            <a:endParaRPr lang="en-US" altLang="ja-JP" sz="2000" b="1" dirty="0"/>
          </a:p>
          <a:p>
            <a:pPr marL="0" indent="0">
              <a:buNone/>
            </a:pPr>
            <a:r>
              <a:rPr lang="ja-JP" altLang="en-US" sz="2000" b="1" dirty="0"/>
              <a:t>→</a:t>
            </a:r>
            <a:r>
              <a:rPr lang="ja-JP" altLang="en-US" sz="2000" dirty="0"/>
              <a:t>インターバルを考慮したコードの堆積。また、構成音の強弱も考える。</a:t>
            </a:r>
            <a:endParaRPr lang="en-US" altLang="ja-JP" sz="2000" dirty="0"/>
          </a:p>
          <a:p>
            <a:pPr marL="0" indent="0">
              <a:buNone/>
            </a:pPr>
            <a:r>
              <a:rPr lang="ja-JP" altLang="en-US" sz="2000" dirty="0"/>
              <a:t>　度数関係、またそれらのオクターブ上での関係の</a:t>
            </a:r>
            <a:r>
              <a:rPr lang="en-US" altLang="ja-JP" sz="2000" dirty="0"/>
              <a:t>(</a:t>
            </a:r>
            <a:r>
              <a:rPr lang="ja-JP" altLang="en-US" sz="2000" dirty="0"/>
              <a:t>所感の</a:t>
            </a:r>
            <a:r>
              <a:rPr lang="en-US" altLang="ja-JP" sz="2000" dirty="0"/>
              <a:t>)</a:t>
            </a:r>
            <a:r>
              <a:rPr lang="ja-JP" altLang="en-US" sz="2000" dirty="0"/>
              <a:t>明確化</a:t>
            </a:r>
            <a:endParaRPr lang="en-US" altLang="ja-JP" sz="2000" dirty="0"/>
          </a:p>
        </p:txBody>
      </p:sp>
    </p:spTree>
    <p:extLst>
      <p:ext uri="{BB962C8B-B14F-4D97-AF65-F5344CB8AC3E}">
        <p14:creationId xmlns:p14="http://schemas.microsoft.com/office/powerpoint/2010/main" val="1073073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和音は楽曲を構成するうえで成果物の出来を大きく左右するのでさらに分析しておきたい。</a:t>
            </a:r>
            <a:endParaRPr lang="en-US" altLang="ja-JP" sz="2000" dirty="0"/>
          </a:p>
          <a:p>
            <a:pPr marL="0" indent="0">
              <a:buNone/>
            </a:pPr>
            <a:endParaRPr lang="en-US" altLang="ja-JP" sz="2000" b="1" dirty="0"/>
          </a:p>
          <a:p>
            <a:pPr marL="0" indent="0">
              <a:buNone/>
            </a:pPr>
            <a:r>
              <a:rPr lang="ja-JP" altLang="en-US" sz="2000" b="1" dirty="0"/>
              <a:t>噪音</a:t>
            </a:r>
            <a:r>
              <a:rPr lang="en-US" altLang="ja-JP" sz="2000" b="1" dirty="0"/>
              <a:t>(</a:t>
            </a:r>
            <a:r>
              <a:rPr lang="ja-JP" altLang="en-US" sz="2000" b="1" dirty="0"/>
              <a:t>ノイズ</a:t>
            </a:r>
            <a:r>
              <a:rPr lang="en-US" altLang="ja-JP" sz="2000" b="1" dirty="0"/>
              <a:t>)</a:t>
            </a:r>
          </a:p>
          <a:p>
            <a:pPr marL="0" indent="0">
              <a:buNone/>
            </a:pPr>
            <a:r>
              <a:rPr lang="ja-JP" altLang="en-US" sz="2000" dirty="0"/>
              <a:t>→実際のサウンドはノイズまで考慮しなくてはならない。</a:t>
            </a:r>
            <a:endParaRPr lang="en-US" altLang="ja-JP" sz="2000" dirty="0"/>
          </a:p>
          <a:p>
            <a:pPr marL="0" indent="0">
              <a:buNone/>
            </a:pPr>
            <a:r>
              <a:rPr lang="ja-JP" altLang="en-US" sz="2000" dirty="0"/>
              <a:t>　噪音がどの周波数ならばコードに悪影響を及ぼさないかを考慮すべき。</a:t>
            </a:r>
            <a:endParaRPr lang="en-US" altLang="ja-JP" sz="2000" dirty="0"/>
          </a:p>
          <a:p>
            <a:pPr marL="0" indent="0">
              <a:buNone/>
            </a:pPr>
            <a:r>
              <a:rPr lang="ja-JP" altLang="en-US" sz="2000" dirty="0"/>
              <a:t>　</a:t>
            </a:r>
            <a:endParaRPr lang="en-US" altLang="ja-JP" sz="2000" dirty="0"/>
          </a:p>
          <a:p>
            <a:pPr marL="0" indent="0">
              <a:buNone/>
            </a:pPr>
            <a:r>
              <a:rPr lang="ja-JP" altLang="en-US" sz="2000" dirty="0"/>
              <a:t>→それによって</a:t>
            </a:r>
            <a:r>
              <a:rPr lang="en-US" altLang="ja-JP" sz="2000" dirty="0"/>
              <a:t>EQ</a:t>
            </a:r>
            <a:r>
              <a:rPr lang="ja-JP" altLang="en-US" sz="2000" dirty="0"/>
              <a:t>処理に困ることが少なくなる。</a:t>
            </a:r>
            <a:endParaRPr lang="en-US" altLang="ja-JP" sz="2000" dirty="0"/>
          </a:p>
          <a:p>
            <a:pPr marL="0" indent="0">
              <a:buNone/>
            </a:pPr>
            <a:r>
              <a:rPr lang="ja-JP" altLang="en-US" sz="2000" dirty="0"/>
              <a:t>　さらに、複雑さの延長として用いることもできる可能性がある。</a:t>
            </a:r>
            <a:endParaRPr lang="en-US" altLang="ja-JP" sz="2000" dirty="0"/>
          </a:p>
        </p:txBody>
      </p:sp>
    </p:spTree>
    <p:extLst>
      <p:ext uri="{BB962C8B-B14F-4D97-AF65-F5344CB8AC3E}">
        <p14:creationId xmlns:p14="http://schemas.microsoft.com/office/powerpoint/2010/main" val="3274198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音作り</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音作りの目指すところ</a:t>
            </a:r>
            <a:endParaRPr lang="en-US" altLang="ja-JP" sz="2000" b="1" dirty="0"/>
          </a:p>
          <a:p>
            <a:pPr marL="0" indent="0">
              <a:buNone/>
            </a:pPr>
            <a:endParaRPr lang="en-US" altLang="ja-JP" sz="2000" b="1" dirty="0"/>
          </a:p>
          <a:p>
            <a:pPr marL="0" indent="0">
              <a:buNone/>
            </a:pPr>
            <a:r>
              <a:rPr lang="ja-JP" altLang="en-US" sz="2000" dirty="0"/>
              <a:t>　</a:t>
            </a:r>
            <a:r>
              <a:rPr lang="en-US" altLang="ja-JP" sz="2000" b="1" dirty="0"/>
              <a:t>1.</a:t>
            </a:r>
            <a:r>
              <a:rPr lang="ja-JP" altLang="en-US" sz="2000" b="1" dirty="0"/>
              <a:t>欲しいときに欲しい音が手に入る</a:t>
            </a:r>
            <a:endParaRPr lang="en-US" altLang="ja-JP" sz="2000" b="1" dirty="0"/>
          </a:p>
          <a:p>
            <a:pPr marL="0" indent="0">
              <a:buNone/>
            </a:pPr>
            <a:r>
              <a:rPr lang="ja-JP" altLang="en-US" sz="2000" dirty="0"/>
              <a:t>　→先ほどの分析事項を変化させれば、すべての音を作ることが可能である。</a:t>
            </a:r>
            <a:endParaRPr lang="en-US" altLang="ja-JP" sz="2000" dirty="0"/>
          </a:p>
          <a:p>
            <a:pPr marL="0" indent="0">
              <a:buNone/>
            </a:pPr>
            <a:r>
              <a:rPr lang="ja-JP" altLang="en-US" sz="2000" dirty="0"/>
              <a:t>　　しかし、時間がかかるため、プリセットを活用し、変化させるとよい。</a:t>
            </a:r>
            <a:endParaRPr lang="en-US" altLang="ja-JP" sz="2000" dirty="0"/>
          </a:p>
          <a:p>
            <a:pPr marL="0" indent="0">
              <a:buNone/>
            </a:pPr>
            <a:r>
              <a:rPr lang="ja-JP" altLang="en-US" sz="2000" dirty="0"/>
              <a:t>　　</a:t>
            </a:r>
            <a:r>
              <a:rPr lang="ja-JP" altLang="en-US" sz="2000" dirty="0">
                <a:solidFill>
                  <a:srgbClr val="FF0000"/>
                </a:solidFill>
              </a:rPr>
              <a:t>プリセットにはわかりやすい名前を付けること！！</a:t>
            </a:r>
            <a:endParaRPr lang="en-US" altLang="ja-JP" sz="2000" dirty="0">
              <a:solidFill>
                <a:srgbClr val="FF0000"/>
              </a:solidFill>
            </a:endParaRPr>
          </a:p>
          <a:p>
            <a:pPr marL="0" indent="0">
              <a:buNone/>
            </a:pPr>
            <a:endParaRPr lang="en-US" altLang="ja-JP" sz="2000" dirty="0"/>
          </a:p>
          <a:p>
            <a:pPr marL="0" indent="0">
              <a:buNone/>
            </a:pPr>
            <a:r>
              <a:rPr lang="ja-JP" altLang="en-US" sz="2000" dirty="0"/>
              <a:t>　</a:t>
            </a:r>
            <a:r>
              <a:rPr lang="en-US" altLang="ja-JP" sz="2000" b="1" dirty="0"/>
              <a:t>2.</a:t>
            </a:r>
            <a:r>
              <a:rPr lang="ja-JP" altLang="en-US" sz="2000" b="1" dirty="0"/>
              <a:t>いい音</a:t>
            </a:r>
            <a:endParaRPr lang="en-US" altLang="ja-JP" sz="2000" b="1" dirty="0"/>
          </a:p>
          <a:p>
            <a:pPr marL="0" indent="0">
              <a:buNone/>
            </a:pPr>
            <a:r>
              <a:rPr lang="ja-JP" altLang="en-US" sz="2000" dirty="0"/>
              <a:t>　→次ページで説明する。</a:t>
            </a:r>
            <a:endParaRPr lang="en-US" altLang="ja-JP" sz="2000" dirty="0"/>
          </a:p>
          <a:p>
            <a:pPr marL="0" indent="0">
              <a:buNone/>
            </a:pPr>
            <a:endParaRPr lang="en-US" altLang="ja-JP" sz="2000" dirty="0"/>
          </a:p>
        </p:txBody>
      </p:sp>
    </p:spTree>
    <p:extLst>
      <p:ext uri="{BB962C8B-B14F-4D97-AF65-F5344CB8AC3E}">
        <p14:creationId xmlns:p14="http://schemas.microsoft.com/office/powerpoint/2010/main" val="1686212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音作り</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いい音とは何か</a:t>
            </a:r>
            <a:endParaRPr lang="en-US" altLang="ja-JP" sz="2000" b="1" dirty="0"/>
          </a:p>
          <a:p>
            <a:pPr marL="0" indent="0">
              <a:buNone/>
            </a:pPr>
            <a:r>
              <a:rPr lang="ja-JP" altLang="en-US" sz="2000" dirty="0"/>
              <a:t>　→結局のところ所感である。しかし以下のような必要条件は存在する。</a:t>
            </a:r>
            <a:endParaRPr lang="en-US" altLang="ja-JP" sz="2000" dirty="0"/>
          </a:p>
          <a:p>
            <a:pPr marL="0" indent="0">
              <a:buNone/>
            </a:pPr>
            <a:r>
              <a:rPr lang="ja-JP" altLang="en-US" sz="2000" dirty="0"/>
              <a:t>　　　</a:t>
            </a:r>
            <a:r>
              <a:rPr lang="en-US" altLang="ja-JP" sz="2000" dirty="0"/>
              <a:t>1.</a:t>
            </a:r>
            <a:r>
              <a:rPr lang="ja-JP" altLang="en-US" sz="2000" dirty="0"/>
              <a:t>クリアであること</a:t>
            </a:r>
            <a:r>
              <a:rPr lang="en-US" altLang="ja-JP" sz="2000" dirty="0"/>
              <a:t>(</a:t>
            </a:r>
            <a:r>
              <a:rPr lang="ja-JP" altLang="en-US" sz="2000" dirty="0"/>
              <a:t>ノイズの存在が程よいこと</a:t>
            </a:r>
            <a:r>
              <a:rPr lang="en-US" altLang="ja-JP" sz="2000" dirty="0"/>
              <a:t>)</a:t>
            </a:r>
          </a:p>
          <a:p>
            <a:pPr marL="0" indent="0">
              <a:buNone/>
            </a:pPr>
            <a:r>
              <a:rPr lang="ja-JP" altLang="en-US" sz="2000" dirty="0"/>
              <a:t>　　　</a:t>
            </a:r>
            <a:r>
              <a:rPr lang="en-US" altLang="ja-JP" sz="2000" dirty="0"/>
              <a:t>2.</a:t>
            </a:r>
            <a:r>
              <a:rPr lang="ja-JP" altLang="en-US" sz="2000" dirty="0"/>
              <a:t>高音が突き刺すような音でないこと</a:t>
            </a:r>
            <a:endParaRPr lang="en-US" altLang="ja-JP" sz="2000" dirty="0"/>
          </a:p>
          <a:p>
            <a:pPr marL="0" indent="0">
              <a:buNone/>
            </a:pPr>
            <a:r>
              <a:rPr lang="ja-JP" altLang="en-US" sz="2000" dirty="0"/>
              <a:t>　　　</a:t>
            </a:r>
            <a:r>
              <a:rPr lang="en-US" altLang="ja-JP" sz="2000" dirty="0"/>
              <a:t>3.</a:t>
            </a:r>
            <a:r>
              <a:rPr lang="ja-JP" altLang="en-US" sz="2000" dirty="0"/>
              <a:t>音が連続的であること</a:t>
            </a:r>
            <a:endParaRPr lang="en-US" altLang="ja-JP" sz="2000" dirty="0"/>
          </a:p>
          <a:p>
            <a:pPr marL="0" indent="0">
              <a:buNone/>
            </a:pPr>
            <a:r>
              <a:rPr lang="ja-JP" altLang="en-US" sz="2000" dirty="0"/>
              <a:t>　　</a:t>
            </a:r>
            <a:endParaRPr lang="en-US" altLang="ja-JP" sz="2000" dirty="0"/>
          </a:p>
          <a:p>
            <a:pPr marL="0" indent="0">
              <a:buNone/>
            </a:pPr>
            <a:r>
              <a:rPr lang="ja-JP" altLang="en-US" sz="2000" dirty="0"/>
              <a:t>　　私の中では、</a:t>
            </a:r>
            <a:endParaRPr lang="en-US" altLang="ja-JP" sz="2000" dirty="0"/>
          </a:p>
          <a:p>
            <a:pPr marL="0" indent="0">
              <a:buNone/>
            </a:pPr>
            <a:r>
              <a:rPr lang="ja-JP" altLang="en-US" sz="2000" dirty="0"/>
              <a:t>　　“</a:t>
            </a:r>
            <a:r>
              <a:rPr lang="ja-JP" altLang="en-US" sz="2000" dirty="0">
                <a:solidFill>
                  <a:srgbClr val="FF0000"/>
                </a:solidFill>
              </a:rPr>
              <a:t>自然的であり、低音から高音までバランスよく分布している</a:t>
            </a:r>
            <a:r>
              <a:rPr lang="ja-JP" altLang="en-US" sz="2000" dirty="0"/>
              <a:t>”</a:t>
            </a:r>
            <a:endParaRPr lang="en-US" altLang="ja-JP" sz="2000" dirty="0"/>
          </a:p>
          <a:p>
            <a:pPr marL="0" indent="0">
              <a:buNone/>
            </a:pPr>
            <a:r>
              <a:rPr lang="ja-JP" altLang="en-US" sz="2000" dirty="0"/>
              <a:t>　　がいい音の条件である。</a:t>
            </a:r>
            <a:endParaRPr lang="en-US" altLang="ja-JP" sz="2000" dirty="0"/>
          </a:p>
        </p:txBody>
      </p:sp>
    </p:spTree>
    <p:extLst>
      <p:ext uri="{BB962C8B-B14F-4D97-AF65-F5344CB8AC3E}">
        <p14:creationId xmlns:p14="http://schemas.microsoft.com/office/powerpoint/2010/main" val="1444398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作曲</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作曲の思考プロセス</a:t>
            </a:r>
            <a:endParaRPr lang="en-US" altLang="ja-JP" sz="2000" b="1" dirty="0"/>
          </a:p>
          <a:p>
            <a:pPr marL="0" indent="0">
              <a:buNone/>
            </a:pPr>
            <a:r>
              <a:rPr lang="ja-JP" altLang="en-US" sz="2000" dirty="0"/>
              <a:t>　作曲は、ボキャブラリを理路整然とさせる作業である。</a:t>
            </a:r>
            <a:endParaRPr lang="en-US" altLang="ja-JP" sz="2000" dirty="0"/>
          </a:p>
          <a:p>
            <a:pPr marL="0" indent="0">
              <a:buNone/>
            </a:pPr>
            <a:r>
              <a:rPr lang="ja-JP" altLang="en-US" sz="2000" dirty="0"/>
              <a:t>　どこまで規則正しくするかを、委ねられている。</a:t>
            </a:r>
            <a:endParaRPr lang="en-US" altLang="ja-JP" sz="2000" dirty="0"/>
          </a:p>
          <a:p>
            <a:pPr marL="0" indent="0">
              <a:buNone/>
            </a:pPr>
            <a:r>
              <a:rPr lang="ja-JP" altLang="en-US" sz="2000" dirty="0"/>
              <a:t>　　→</a:t>
            </a:r>
            <a:r>
              <a:rPr lang="ja-JP" altLang="en-US" sz="2000" dirty="0">
                <a:solidFill>
                  <a:srgbClr val="FF0000"/>
                </a:solidFill>
              </a:rPr>
              <a:t>ボキャブラリの幅が規則正しさの判断を大きく規定している</a:t>
            </a:r>
            <a:r>
              <a:rPr lang="ja-JP" altLang="en-US" sz="2000" dirty="0"/>
              <a:t>。</a:t>
            </a:r>
            <a:endParaRPr lang="en-US" altLang="ja-JP" sz="2000" dirty="0"/>
          </a:p>
          <a:p>
            <a:pPr marL="0" indent="0">
              <a:buNone/>
            </a:pPr>
            <a:endParaRPr lang="en-US" altLang="ja-JP" sz="2000" dirty="0"/>
          </a:p>
          <a:p>
            <a:pPr marL="0" indent="0">
              <a:buNone/>
            </a:pPr>
            <a:r>
              <a:rPr lang="ja-JP" altLang="en-US" sz="2000" b="1" dirty="0"/>
              <a:t>リハーモナイズ</a:t>
            </a:r>
            <a:endParaRPr lang="en-US" altLang="ja-JP" sz="2000" b="1" dirty="0"/>
          </a:p>
          <a:p>
            <a:pPr marL="0" indent="0">
              <a:buNone/>
            </a:pPr>
            <a:r>
              <a:rPr lang="ja-JP" altLang="en-US" sz="2000" dirty="0"/>
              <a:t>　リハモによって規則正しさの具合を調整することができる。</a:t>
            </a:r>
            <a:endParaRPr lang="en-US" altLang="ja-JP" sz="2000" dirty="0"/>
          </a:p>
          <a:p>
            <a:pPr marL="0" indent="0">
              <a:buNone/>
            </a:pPr>
            <a:r>
              <a:rPr lang="ja-JP" altLang="en-US" sz="2000" dirty="0"/>
              <a:t>　リハモは規則正しさの中における裏切りを作ることに向いている。</a:t>
            </a:r>
            <a:endParaRPr lang="en-US" altLang="ja-JP" sz="2000" dirty="0"/>
          </a:p>
          <a:p>
            <a:pPr marL="0" indent="0">
              <a:buNone/>
            </a:pPr>
            <a:r>
              <a:rPr lang="ja-JP" altLang="en-US" sz="2000" dirty="0"/>
              <a:t>　また、ボキャブラリを広げる際にも欠かせない技術である。</a:t>
            </a:r>
            <a:endParaRPr lang="en-US" altLang="ja-JP" sz="2000" dirty="0"/>
          </a:p>
        </p:txBody>
      </p:sp>
    </p:spTree>
    <p:extLst>
      <p:ext uri="{BB962C8B-B14F-4D97-AF65-F5344CB8AC3E}">
        <p14:creationId xmlns:p14="http://schemas.microsoft.com/office/powerpoint/2010/main" val="4066213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作曲</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アナロジー</a:t>
            </a:r>
            <a:endParaRPr lang="en-US" altLang="ja-JP" sz="2000" b="1" dirty="0"/>
          </a:p>
          <a:p>
            <a:pPr marL="0" indent="0">
              <a:buNone/>
            </a:pPr>
            <a:r>
              <a:rPr lang="ja-JP" altLang="en-US" sz="2000" dirty="0"/>
              <a:t>　音楽は数学的側面を有しており、物事の性質・性向を表現しようと試みることができる。</a:t>
            </a:r>
            <a:endParaRPr lang="en-US" altLang="ja-JP" sz="2000" dirty="0"/>
          </a:p>
          <a:p>
            <a:pPr marL="0" indent="0">
              <a:buNone/>
            </a:pPr>
            <a:r>
              <a:rPr lang="ja-JP" altLang="en-US" sz="2000" dirty="0"/>
              <a:t>　個性・テーマとの親和性を高めるうえで有効な手段である。</a:t>
            </a:r>
            <a:endParaRPr lang="en-US" altLang="ja-JP" sz="2000" dirty="0"/>
          </a:p>
          <a:p>
            <a:pPr marL="0" indent="0">
              <a:buNone/>
            </a:pPr>
            <a:endParaRPr lang="en-US" altLang="ja-JP" sz="2000" dirty="0"/>
          </a:p>
          <a:p>
            <a:pPr marL="0" indent="0">
              <a:buNone/>
            </a:pPr>
            <a:r>
              <a:rPr lang="ja-JP" altLang="en-US" sz="2000" b="1" dirty="0"/>
              <a:t>取</a:t>
            </a:r>
            <a:r>
              <a:rPr lang="ja-JP" altLang="en-US" sz="2000" b="1" dirty="0" err="1"/>
              <a:t>っ</a:t>
            </a:r>
            <a:r>
              <a:rPr lang="ja-JP" altLang="en-US" sz="2000" b="1" dirty="0"/>
              <a:t>掛かり</a:t>
            </a:r>
            <a:endParaRPr lang="en-US" altLang="ja-JP" sz="2000" b="1" dirty="0"/>
          </a:p>
          <a:p>
            <a:pPr marL="0" indent="0">
              <a:buNone/>
            </a:pPr>
            <a:r>
              <a:rPr lang="ja-JP" altLang="en-US" sz="2000" dirty="0"/>
              <a:t>　取</a:t>
            </a:r>
            <a:r>
              <a:rPr lang="ja-JP" altLang="en-US" sz="2000" dirty="0" err="1"/>
              <a:t>っ</a:t>
            </a:r>
            <a:r>
              <a:rPr lang="ja-JP" altLang="en-US" sz="2000" dirty="0"/>
              <a:t>掛かりは最小単位</a:t>
            </a:r>
            <a:r>
              <a:rPr lang="en-US" altLang="ja-JP" sz="2000" dirty="0"/>
              <a:t>(1~2</a:t>
            </a:r>
            <a:r>
              <a:rPr lang="ja-JP" altLang="en-US" sz="2000" dirty="0"/>
              <a:t>小節くらい</a:t>
            </a:r>
            <a:r>
              <a:rPr lang="en-US" altLang="ja-JP" sz="2000" dirty="0"/>
              <a:t>)</a:t>
            </a:r>
            <a:r>
              <a:rPr lang="ja-JP" altLang="en-US" sz="2000" dirty="0"/>
              <a:t>で行うとよい。</a:t>
            </a:r>
            <a:endParaRPr lang="en-US" altLang="ja-JP" sz="2000" dirty="0"/>
          </a:p>
          <a:p>
            <a:pPr marL="0" indent="0">
              <a:buNone/>
            </a:pPr>
            <a:r>
              <a:rPr lang="ja-JP" altLang="en-US" sz="2000" dirty="0"/>
              <a:t>　メロディーラインは最小単位の変形から作ると美しい形になる。</a:t>
            </a:r>
            <a:endParaRPr lang="en-US" altLang="ja-JP" sz="2000" dirty="0"/>
          </a:p>
          <a:p>
            <a:pPr marL="0" indent="0">
              <a:buNone/>
            </a:pPr>
            <a:r>
              <a:rPr lang="ja-JP" altLang="en-US" sz="2000" dirty="0"/>
              <a:t>　迷宮入りしないためにはフレーズをストックしておき、その中から取り出す。</a:t>
            </a:r>
            <a:endParaRPr lang="en-US" altLang="ja-JP" sz="2000" dirty="0"/>
          </a:p>
          <a:p>
            <a:pPr marL="0" indent="0">
              <a:buNone/>
            </a:pPr>
            <a:r>
              <a:rPr lang="ja-JP" altLang="en-US" sz="2000" dirty="0"/>
              <a:t>　ワンパターンさに困ったらドラムから・バッキングからなど、着手する場所を変える。</a:t>
            </a:r>
            <a:endParaRPr lang="en-US" altLang="ja-JP" sz="2000" dirty="0"/>
          </a:p>
        </p:txBody>
      </p:sp>
    </p:spTree>
    <p:extLst>
      <p:ext uri="{BB962C8B-B14F-4D97-AF65-F5344CB8AC3E}">
        <p14:creationId xmlns:p14="http://schemas.microsoft.com/office/powerpoint/2010/main" val="2469057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a:xfrm>
            <a:off x="838200" y="365125"/>
            <a:ext cx="10515600" cy="1325563"/>
          </a:xfrm>
        </p:spPr>
        <p:txBody>
          <a:bodyPr/>
          <a:lstStyle/>
          <a:p>
            <a:r>
              <a:rPr lang="ja-JP" altLang="en-US" dirty="0"/>
              <a:t>②音 </a:t>
            </a:r>
            <a:r>
              <a:rPr lang="en-US" altLang="ja-JP" dirty="0"/>
              <a:t>-</a:t>
            </a:r>
            <a:r>
              <a:rPr lang="ja-JP" altLang="en-US" dirty="0"/>
              <a:t>アレンジ</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アレンジのアイデア</a:t>
            </a:r>
            <a:endParaRPr lang="en-US" altLang="ja-JP" sz="2000" b="1" dirty="0"/>
          </a:p>
          <a:p>
            <a:pPr marL="0" indent="0">
              <a:buNone/>
            </a:pPr>
            <a:r>
              <a:rPr lang="ja-JP" altLang="en-US" sz="2000" dirty="0"/>
              <a:t>　アレンジをよくする方法は、良い基礎を使う方法が一番容易。</a:t>
            </a:r>
            <a:endParaRPr lang="en-US" altLang="ja-JP" sz="2000" dirty="0"/>
          </a:p>
          <a:p>
            <a:pPr marL="0" indent="0">
              <a:buNone/>
            </a:pPr>
            <a:r>
              <a:rPr lang="ja-JP" altLang="en-US" sz="2000" dirty="0"/>
              <a:t>　　例えば、いいボイシングを使って楽器だけ変えてみる。</a:t>
            </a:r>
            <a:endParaRPr lang="en-US" altLang="ja-JP" sz="2000" dirty="0"/>
          </a:p>
          <a:p>
            <a:pPr marL="0" indent="0">
              <a:buNone/>
            </a:pPr>
            <a:r>
              <a:rPr lang="ja-JP" altLang="en-US" sz="2000" dirty="0"/>
              <a:t>　　例えば、完成されたアレンジをあえて間違えてみる。</a:t>
            </a:r>
            <a:r>
              <a:rPr lang="en-US" altLang="ja-JP" sz="2000" dirty="0"/>
              <a:t>……</a:t>
            </a:r>
            <a:r>
              <a:rPr lang="ja-JP" altLang="en-US" sz="2000" dirty="0"/>
              <a:t>など。</a:t>
            </a:r>
            <a:endParaRPr lang="en-US" altLang="ja-JP" sz="2000" dirty="0"/>
          </a:p>
          <a:p>
            <a:pPr marL="0" indent="0">
              <a:buNone/>
            </a:pPr>
            <a:r>
              <a:rPr lang="ja-JP" altLang="en-US" sz="2000" dirty="0"/>
              <a:t>　そういう意味でアレンジは基礎の試金石なのかもしれない。</a:t>
            </a:r>
            <a:endParaRPr lang="en-US" altLang="ja-JP" sz="2000" dirty="0"/>
          </a:p>
          <a:p>
            <a:pPr marL="0" indent="0">
              <a:buNone/>
            </a:pPr>
            <a:endParaRPr lang="en-US" altLang="ja-JP" sz="2000" dirty="0"/>
          </a:p>
          <a:p>
            <a:pPr marL="0" indent="0">
              <a:buNone/>
            </a:pPr>
            <a:r>
              <a:rPr lang="ja-JP" altLang="en-US" sz="2000" b="1" dirty="0"/>
              <a:t>アレンジの勉強</a:t>
            </a:r>
            <a:endParaRPr lang="en-US" altLang="ja-JP" sz="2000" b="1" dirty="0"/>
          </a:p>
          <a:p>
            <a:pPr marL="0" indent="0">
              <a:buNone/>
            </a:pPr>
            <a:r>
              <a:rPr lang="ja-JP" altLang="en-US" sz="2000" dirty="0"/>
              <a:t>　アレンジの勉強はコピーが非常に有効である。</a:t>
            </a:r>
            <a:endParaRPr lang="en-US" altLang="ja-JP" sz="2000" dirty="0"/>
          </a:p>
          <a:p>
            <a:pPr marL="0" indent="0">
              <a:buNone/>
            </a:pPr>
            <a:r>
              <a:rPr lang="ja-JP" altLang="en-US" sz="2000" dirty="0"/>
              <a:t>　何が鳴っているのか、何をどのように鳴らすのかのアイデアは膨大で多岐にわたるため、</a:t>
            </a:r>
            <a:endParaRPr lang="en-US" altLang="ja-JP" sz="2000" dirty="0"/>
          </a:p>
          <a:p>
            <a:pPr marL="0" indent="0">
              <a:buNone/>
            </a:pPr>
            <a:r>
              <a:rPr lang="ja-JP" altLang="en-US" sz="2000" dirty="0"/>
              <a:t>　それをすべて自分で発想しようと試みることはもはや愚かな行為である。</a:t>
            </a:r>
            <a:endParaRPr lang="en-US" altLang="ja-JP" sz="2000" dirty="0"/>
          </a:p>
        </p:txBody>
      </p:sp>
    </p:spTree>
    <p:extLst>
      <p:ext uri="{BB962C8B-B14F-4D97-AF65-F5344CB8AC3E}">
        <p14:creationId xmlns:p14="http://schemas.microsoft.com/office/powerpoint/2010/main" val="3117518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②音 </a:t>
            </a:r>
            <a:r>
              <a:rPr lang="en-US" altLang="ja-JP" dirty="0"/>
              <a:t>-</a:t>
            </a:r>
            <a:r>
              <a:rPr lang="ja-JP" altLang="en-US" dirty="0"/>
              <a:t>ミキシング</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ミキシング</a:t>
            </a:r>
            <a:endParaRPr lang="en-US" altLang="ja-JP" sz="2000" b="1" dirty="0"/>
          </a:p>
          <a:p>
            <a:pPr marL="0" indent="0">
              <a:buNone/>
            </a:pPr>
            <a:r>
              <a:rPr lang="ja-JP" altLang="en-US" sz="2000" dirty="0"/>
              <a:t>　</a:t>
            </a:r>
            <a:r>
              <a:rPr lang="ja-JP" altLang="en-US" sz="2000" dirty="0">
                <a:solidFill>
                  <a:srgbClr val="FF0000"/>
                </a:solidFill>
              </a:rPr>
              <a:t>ミキシング</a:t>
            </a:r>
            <a:r>
              <a:rPr lang="en-US" altLang="ja-JP" sz="2000" dirty="0">
                <a:solidFill>
                  <a:srgbClr val="FF0000"/>
                </a:solidFill>
              </a:rPr>
              <a:t>(</a:t>
            </a:r>
            <a:r>
              <a:rPr lang="ja-JP" altLang="en-US" sz="2000" dirty="0">
                <a:solidFill>
                  <a:srgbClr val="FF0000"/>
                </a:solidFill>
              </a:rPr>
              <a:t>マスタリング</a:t>
            </a:r>
            <a:r>
              <a:rPr lang="en-US" altLang="ja-JP" sz="2000" dirty="0">
                <a:solidFill>
                  <a:srgbClr val="FF0000"/>
                </a:solidFill>
              </a:rPr>
              <a:t>)</a:t>
            </a:r>
            <a:r>
              <a:rPr lang="ja-JP" altLang="en-US" sz="2000" dirty="0">
                <a:solidFill>
                  <a:srgbClr val="FF0000"/>
                </a:solidFill>
              </a:rPr>
              <a:t>はノウハウと準備が全てです。</a:t>
            </a:r>
            <a:endParaRPr lang="en-US" altLang="ja-JP" sz="2000" dirty="0">
              <a:solidFill>
                <a:srgbClr val="FF0000"/>
              </a:solidFill>
            </a:endParaRPr>
          </a:p>
          <a:p>
            <a:pPr marL="0" indent="0">
              <a:buNone/>
            </a:pPr>
            <a:r>
              <a:rPr lang="ja-JP" altLang="en-US" sz="2000" dirty="0"/>
              <a:t>　参考書を買いましょう。貪欲に調べましょう。</a:t>
            </a:r>
            <a:endParaRPr lang="en-US" altLang="ja-JP" sz="2000" dirty="0"/>
          </a:p>
          <a:p>
            <a:pPr marL="0" indent="0">
              <a:buNone/>
            </a:pPr>
            <a:r>
              <a:rPr lang="ja-JP" altLang="en-US" sz="2000" dirty="0"/>
              <a:t>　とにかくプリセットを作り</a:t>
            </a:r>
            <a:r>
              <a:rPr lang="en-US" altLang="ja-JP" sz="2000" dirty="0"/>
              <a:t>(</a:t>
            </a:r>
            <a:r>
              <a:rPr lang="ja-JP" altLang="en-US" sz="2000" dirty="0"/>
              <a:t>貰ってもよい</a:t>
            </a:r>
            <a:r>
              <a:rPr lang="en-US" altLang="ja-JP" sz="2000" dirty="0"/>
              <a:t>)</a:t>
            </a:r>
            <a:r>
              <a:rPr lang="ja-JP" altLang="en-US" sz="2000" dirty="0" err="1"/>
              <a:t>、</a:t>
            </a:r>
            <a:r>
              <a:rPr lang="ja-JP" altLang="en-US" sz="2000" dirty="0"/>
              <a:t>アップデートを繰り返しましょう。</a:t>
            </a:r>
            <a:endParaRPr lang="en-US" altLang="ja-JP" sz="2000" dirty="0"/>
          </a:p>
          <a:p>
            <a:pPr marL="0" indent="0">
              <a:buNone/>
            </a:pPr>
            <a:endParaRPr lang="en-US" altLang="ja-JP" sz="2000" dirty="0"/>
          </a:p>
          <a:p>
            <a:pPr marL="0" indent="0">
              <a:buNone/>
            </a:pPr>
            <a:r>
              <a:rPr lang="ja-JP" altLang="en-US" sz="2000" b="1" dirty="0"/>
              <a:t>ミキシング環境の構築</a:t>
            </a:r>
            <a:endParaRPr lang="en-US" altLang="ja-JP" sz="2000" b="1" dirty="0"/>
          </a:p>
          <a:p>
            <a:pPr marL="0" indent="0">
              <a:buNone/>
            </a:pPr>
            <a:r>
              <a:rPr lang="ja-JP" altLang="en-US" sz="2000" dirty="0"/>
              <a:t>　</a:t>
            </a:r>
            <a:r>
              <a:rPr lang="en-US" altLang="ja-JP" sz="2000" dirty="0"/>
              <a:t>1.</a:t>
            </a:r>
            <a:r>
              <a:rPr lang="ja-JP" altLang="en-US" sz="2000" dirty="0"/>
              <a:t>機材をそろえる　</a:t>
            </a:r>
            <a:r>
              <a:rPr lang="en-US" altLang="ja-JP" sz="1050" dirty="0"/>
              <a:t>…EQ</a:t>
            </a:r>
            <a:r>
              <a:rPr lang="ja-JP" altLang="en-US" sz="1050" dirty="0" err="1"/>
              <a:t>、</a:t>
            </a:r>
            <a:r>
              <a:rPr lang="ja-JP" altLang="en-US" sz="1050" dirty="0"/>
              <a:t>コンプレッサー・リミッター、フィルター、リバーヴ・ディレイ、アナライザーなど。</a:t>
            </a:r>
            <a:r>
              <a:rPr lang="en-US" altLang="ja-JP" sz="1050" dirty="0"/>
              <a:t>(DAW</a:t>
            </a:r>
            <a:r>
              <a:rPr lang="ja-JP" altLang="en-US" sz="1050" dirty="0"/>
              <a:t>を買えば問題なし</a:t>
            </a:r>
            <a:r>
              <a:rPr lang="en-US" altLang="ja-JP" sz="1050" dirty="0"/>
              <a:t>)</a:t>
            </a:r>
            <a:endParaRPr lang="en-US" altLang="ja-JP" sz="2000" dirty="0"/>
          </a:p>
          <a:p>
            <a:pPr marL="0" indent="0">
              <a:buNone/>
            </a:pPr>
            <a:r>
              <a:rPr lang="ja-JP" altLang="en-US" sz="2000" dirty="0"/>
              <a:t>　</a:t>
            </a:r>
            <a:r>
              <a:rPr lang="en-US" altLang="ja-JP" sz="2000" dirty="0"/>
              <a:t>2.</a:t>
            </a:r>
            <a:r>
              <a:rPr lang="ja-JP" altLang="en-US" sz="2000" dirty="0"/>
              <a:t>つまみの情報を把握する　</a:t>
            </a:r>
            <a:r>
              <a:rPr lang="en-US" altLang="ja-JP" sz="1000" dirty="0"/>
              <a:t>…</a:t>
            </a:r>
            <a:r>
              <a:rPr lang="ja-JP" altLang="en-US" sz="1000" dirty="0"/>
              <a:t>最低限必要な機能の把握。そのあと、余裕があればその他のつまみも把握。</a:t>
            </a:r>
            <a:endParaRPr lang="en-US" altLang="ja-JP" sz="1000" dirty="0"/>
          </a:p>
          <a:p>
            <a:pPr marL="0" indent="0">
              <a:buNone/>
            </a:pPr>
            <a:r>
              <a:rPr lang="ja-JP" altLang="en-US" sz="2000" dirty="0"/>
              <a:t>　</a:t>
            </a:r>
            <a:r>
              <a:rPr lang="en-US" altLang="ja-JP" sz="2000" dirty="0"/>
              <a:t>3.</a:t>
            </a:r>
            <a:r>
              <a:rPr lang="ja-JP" altLang="en-US" sz="2000" dirty="0"/>
              <a:t>プリセットの作成　</a:t>
            </a:r>
            <a:r>
              <a:rPr lang="en-US" altLang="ja-JP" sz="1050" dirty="0"/>
              <a:t>…</a:t>
            </a:r>
            <a:r>
              <a:rPr lang="ja-JP" altLang="en-US" sz="1050" dirty="0"/>
              <a:t>ロー・ミドル・ハイの</a:t>
            </a:r>
            <a:r>
              <a:rPr lang="en-US" altLang="ja-JP" sz="1050" dirty="0"/>
              <a:t>3</a:t>
            </a:r>
            <a:r>
              <a:rPr lang="ja-JP" altLang="en-US" sz="1050" dirty="0"/>
              <a:t>種類・リズムセクションをそれぞれ</a:t>
            </a:r>
            <a:r>
              <a:rPr lang="en-US" altLang="ja-JP" sz="1050" dirty="0"/>
              <a:t>2</a:t>
            </a:r>
            <a:r>
              <a:rPr lang="ja-JP" altLang="en-US" sz="1050" dirty="0"/>
              <a:t>シーンほど想定して作るとよい</a:t>
            </a:r>
            <a:endParaRPr lang="en-US" altLang="ja-JP" sz="1050" dirty="0"/>
          </a:p>
          <a:p>
            <a:pPr marL="0" indent="0">
              <a:buNone/>
            </a:pPr>
            <a:r>
              <a:rPr lang="ja-JP" altLang="en-US" sz="2000" dirty="0"/>
              <a:t>　</a:t>
            </a:r>
            <a:r>
              <a:rPr lang="en-US" altLang="ja-JP" sz="2000" dirty="0"/>
              <a:t>4.</a:t>
            </a:r>
            <a:r>
              <a:rPr lang="ja-JP" altLang="en-US" sz="2000" dirty="0"/>
              <a:t>ターゲットとなる音源の収集　</a:t>
            </a:r>
            <a:r>
              <a:rPr lang="en-US" altLang="ja-JP" sz="1000" dirty="0"/>
              <a:t>…</a:t>
            </a:r>
            <a:r>
              <a:rPr lang="ja-JP" altLang="en-US" sz="1000" dirty="0"/>
              <a:t>分析器を使って比較するため</a:t>
            </a:r>
            <a:endParaRPr lang="en-US" altLang="ja-JP" sz="2000" dirty="0"/>
          </a:p>
        </p:txBody>
      </p:sp>
    </p:spTree>
    <p:extLst>
      <p:ext uri="{BB962C8B-B14F-4D97-AF65-F5344CB8AC3E}">
        <p14:creationId xmlns:p14="http://schemas.microsoft.com/office/powerpoint/2010/main" val="2210520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③詩 </a:t>
            </a:r>
            <a:r>
              <a:rPr lang="en-US" altLang="ja-JP" dirty="0"/>
              <a:t>-What-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詩の作り方</a:t>
            </a:r>
            <a:endParaRPr lang="en-US" altLang="ja-JP" sz="2000" b="1" dirty="0"/>
          </a:p>
          <a:p>
            <a:pPr marL="0" indent="0">
              <a:buNone/>
            </a:pPr>
            <a:r>
              <a:rPr lang="ja-JP" altLang="en-US" sz="2000" dirty="0"/>
              <a:t>　詩を作るときは、とりわけ</a:t>
            </a:r>
            <a:r>
              <a:rPr lang="en-US" altLang="ja-JP" sz="2000" dirty="0"/>
              <a:t>What</a:t>
            </a:r>
            <a:r>
              <a:rPr lang="ja-JP" altLang="en-US" sz="2000" dirty="0"/>
              <a:t>を意識するべき。</a:t>
            </a:r>
            <a:endParaRPr lang="en-US" altLang="ja-JP" sz="2000" dirty="0"/>
          </a:p>
          <a:p>
            <a:pPr marL="0" indent="0">
              <a:buNone/>
            </a:pPr>
            <a:r>
              <a:rPr lang="ja-JP" altLang="en-US" sz="2000" dirty="0"/>
              <a:t>　　何を伝えるのか？</a:t>
            </a:r>
            <a:endParaRPr lang="en-US" altLang="ja-JP" sz="2000" dirty="0"/>
          </a:p>
          <a:p>
            <a:pPr marL="0" indent="0">
              <a:buNone/>
            </a:pPr>
            <a:r>
              <a:rPr lang="ja-JP" altLang="en-US" sz="2000" dirty="0"/>
              <a:t>　　何を意味しているのか？</a:t>
            </a:r>
            <a:endParaRPr lang="en-US" altLang="ja-JP" sz="2000" dirty="0"/>
          </a:p>
          <a:p>
            <a:pPr marL="0" indent="0">
              <a:buNone/>
            </a:pPr>
            <a:r>
              <a:rPr lang="ja-JP" altLang="en-US" sz="2000" dirty="0"/>
              <a:t>　　何を意図しているのか？</a:t>
            </a:r>
            <a:endParaRPr lang="en-US" altLang="ja-JP" sz="2000" dirty="0"/>
          </a:p>
          <a:p>
            <a:pPr marL="0" indent="0">
              <a:buNone/>
            </a:pPr>
            <a:endParaRPr lang="en-US" altLang="ja-JP" sz="2000" dirty="0"/>
          </a:p>
          <a:p>
            <a:pPr marL="0" indent="0">
              <a:buNone/>
            </a:pPr>
            <a:r>
              <a:rPr lang="ja-JP" altLang="en-US" sz="2000" dirty="0"/>
              <a:t>　メッセージの近傍から探してきた言葉を中心に選定し、文章化する。</a:t>
            </a:r>
            <a:endParaRPr lang="en-US" altLang="ja-JP" sz="2000" dirty="0"/>
          </a:p>
          <a:p>
            <a:pPr marL="0" indent="0">
              <a:buNone/>
            </a:pPr>
            <a:r>
              <a:rPr lang="ja-JP" altLang="en-US" sz="2000" dirty="0"/>
              <a:t>　細かいテクニックについては「作詞についての意見」を参考にしていただきたい。</a:t>
            </a:r>
            <a:endParaRPr lang="en-US" altLang="ja-JP" sz="2000" dirty="0"/>
          </a:p>
          <a:p>
            <a:pPr marL="0" indent="0">
              <a:buNone/>
            </a:pPr>
            <a:endParaRPr lang="en-US" altLang="ja-JP" sz="2000" dirty="0"/>
          </a:p>
          <a:p>
            <a:pPr marL="0" indent="0">
              <a:buNone/>
            </a:pPr>
            <a:r>
              <a:rPr lang="ja-JP" altLang="en-US" sz="2000" dirty="0"/>
              <a:t>作詞についての意見：</a:t>
            </a:r>
            <a:endParaRPr lang="en-US" altLang="ja-JP" sz="2000" dirty="0"/>
          </a:p>
          <a:p>
            <a:pPr marL="0" indent="0">
              <a:buNone/>
            </a:pPr>
            <a:r>
              <a:rPr lang="en-US" altLang="ja-JP" sz="1100" dirty="0">
                <a:hlinkClick r:id="rId2"/>
              </a:rPr>
              <a:t>https://beef-st.com/2021/04/27/%E4%BD%9C%E8%A9%9E%E3%81%AB%E3%81%A4%E3%81%84%E3%81%A6%E3%81%AE%E6%84%8F%E8%A6%8B/</a:t>
            </a:r>
            <a:endParaRPr lang="en-US" altLang="ja-JP" sz="1100" dirty="0"/>
          </a:p>
          <a:p>
            <a:pPr marL="0" indent="0">
              <a:buNone/>
            </a:pPr>
            <a:endParaRPr lang="en-US" altLang="ja-JP" sz="1200" dirty="0"/>
          </a:p>
        </p:txBody>
      </p:sp>
    </p:spTree>
    <p:extLst>
      <p:ext uri="{BB962C8B-B14F-4D97-AF65-F5344CB8AC3E}">
        <p14:creationId xmlns:p14="http://schemas.microsoft.com/office/powerpoint/2010/main" val="1693275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③詩 </a:t>
            </a:r>
            <a:r>
              <a:rPr lang="en-US" altLang="ja-JP" dirty="0"/>
              <a:t>-</a:t>
            </a:r>
            <a:r>
              <a:rPr lang="ja-JP" altLang="en-US" dirty="0"/>
              <a:t>キャッチー</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b="1" dirty="0"/>
              <a:t>キャッチーさとは</a:t>
            </a:r>
            <a:endParaRPr lang="en-US" altLang="ja-JP" sz="2000" b="1" dirty="0"/>
          </a:p>
          <a:p>
            <a:pPr marL="0" indent="0">
              <a:buNone/>
            </a:pPr>
            <a:r>
              <a:rPr lang="ja-JP" altLang="en-US" sz="2000" b="1" dirty="0"/>
              <a:t>　</a:t>
            </a:r>
            <a:r>
              <a:rPr lang="ja-JP" altLang="en-US" sz="2000" dirty="0"/>
              <a:t>キャッチーさとは、人の心をつかむ度合いである。</a:t>
            </a:r>
            <a:endParaRPr lang="en-US" altLang="ja-JP" sz="2000" dirty="0"/>
          </a:p>
          <a:p>
            <a:pPr marL="0" indent="0">
              <a:buNone/>
            </a:pPr>
            <a:r>
              <a:rPr lang="ja-JP" altLang="en-US" sz="2000" dirty="0"/>
              <a:t>　もはや避けて通ることはできない。</a:t>
            </a:r>
            <a:endParaRPr lang="en-US" altLang="ja-JP" sz="2000" dirty="0"/>
          </a:p>
          <a:p>
            <a:pPr marL="0" indent="0">
              <a:buNone/>
            </a:pPr>
            <a:r>
              <a:rPr lang="ja-JP" altLang="en-US" sz="2000" dirty="0"/>
              <a:t>　キャッチーさに欠かせないものは歯切れの良さと程よい中二心である。</a:t>
            </a:r>
            <a:endParaRPr lang="en-US" altLang="ja-JP" sz="2000" dirty="0"/>
          </a:p>
          <a:p>
            <a:pPr marL="0" indent="0">
              <a:buNone/>
            </a:pPr>
            <a:r>
              <a:rPr lang="ja-JP" altLang="en-US" sz="2000" dirty="0"/>
              <a:t>　意味よりも歯切れの良さが重要と判断される場合がある。</a:t>
            </a:r>
            <a:endParaRPr lang="en-US" altLang="ja-JP" sz="2000" dirty="0"/>
          </a:p>
          <a:p>
            <a:pPr marL="0" indent="0">
              <a:buNone/>
            </a:pPr>
            <a:r>
              <a:rPr lang="ja-JP" altLang="en-US" sz="2000" dirty="0"/>
              <a:t>　サウンドバイト、一般によく使われる語彙なども意識するとよい。</a:t>
            </a:r>
            <a:endParaRPr lang="en-US" altLang="ja-JP" sz="2000" dirty="0"/>
          </a:p>
          <a:p>
            <a:pPr marL="0" indent="0">
              <a:buNone/>
            </a:pPr>
            <a:endParaRPr lang="en-US" altLang="ja-JP" sz="2000" dirty="0"/>
          </a:p>
          <a:p>
            <a:pPr marL="0" indent="0">
              <a:buNone/>
            </a:pPr>
            <a:r>
              <a:rPr lang="ja-JP" altLang="en-US" sz="2000" b="1" dirty="0"/>
              <a:t>三現主義</a:t>
            </a:r>
            <a:endParaRPr lang="en-US" altLang="ja-JP" sz="2000" b="1" dirty="0"/>
          </a:p>
          <a:p>
            <a:pPr marL="0" indent="0">
              <a:buNone/>
            </a:pPr>
            <a:r>
              <a:rPr lang="ja-JP" altLang="en-US" sz="2000" dirty="0"/>
              <a:t>　どのような場所で、どのような言葉が使われていて、</a:t>
            </a:r>
            <a:endParaRPr lang="en-US" altLang="ja-JP" sz="2000" dirty="0"/>
          </a:p>
          <a:p>
            <a:pPr marL="0" indent="0">
              <a:buNone/>
            </a:pPr>
            <a:r>
              <a:rPr lang="ja-JP" altLang="en-US" sz="2000" dirty="0"/>
              <a:t>　実際にどのような言葉がキャッチーとされているかを確認することが重要である。</a:t>
            </a:r>
            <a:endParaRPr lang="en-US" altLang="ja-JP" sz="2000" dirty="0"/>
          </a:p>
        </p:txBody>
      </p:sp>
    </p:spTree>
    <p:extLst>
      <p:ext uri="{BB962C8B-B14F-4D97-AF65-F5344CB8AC3E}">
        <p14:creationId xmlns:p14="http://schemas.microsoft.com/office/powerpoint/2010/main" val="481884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音楽の質を向上させるうえで、停滞を防ぐうえで、投資は避けて通れない。</a:t>
            </a:r>
            <a:endParaRPr lang="en-US" altLang="ja-JP" sz="2000" dirty="0"/>
          </a:p>
          <a:p>
            <a:pPr marL="0" indent="0">
              <a:buNone/>
            </a:pPr>
            <a:r>
              <a:rPr lang="ja-JP" altLang="en-US" sz="2000" dirty="0"/>
              <a:t>ストラテジーゲームを想像していただくとよくわかると思うが、</a:t>
            </a:r>
            <a:endParaRPr lang="en-US" altLang="ja-JP" sz="2000" dirty="0"/>
          </a:p>
          <a:p>
            <a:pPr marL="0" indent="0">
              <a:buNone/>
            </a:pPr>
            <a:r>
              <a:rPr lang="ja-JP" altLang="en-US" sz="2000" dirty="0">
                <a:solidFill>
                  <a:srgbClr val="FF0000"/>
                </a:solidFill>
              </a:rPr>
              <a:t>投資をするのは主に弱みと強みに対して</a:t>
            </a:r>
            <a:r>
              <a:rPr lang="ja-JP" altLang="en-US" sz="2000" dirty="0"/>
              <a:t>である。</a:t>
            </a:r>
            <a:endParaRPr lang="en-US" altLang="ja-JP" sz="2000" dirty="0"/>
          </a:p>
          <a:p>
            <a:pPr marL="0" indent="0">
              <a:buNone/>
            </a:pPr>
            <a:r>
              <a:rPr lang="ja-JP" altLang="en-US" sz="2000" dirty="0"/>
              <a:t>どちらでもないようなものには基本的に投資しない。</a:t>
            </a:r>
            <a:endParaRPr lang="en-US" altLang="ja-JP" sz="2000" dirty="0"/>
          </a:p>
          <a:p>
            <a:pPr marL="0" indent="0">
              <a:buNone/>
            </a:pPr>
            <a:endParaRPr lang="en-US" altLang="ja-JP" sz="2000" dirty="0"/>
          </a:p>
          <a:p>
            <a:pPr marL="0" indent="0">
              <a:buNone/>
            </a:pPr>
            <a:r>
              <a:rPr lang="ja-JP" altLang="en-US" sz="2000" b="1" dirty="0"/>
              <a:t>なぜか？</a:t>
            </a:r>
            <a:endParaRPr lang="en-US" altLang="ja-JP" sz="2000" b="1" dirty="0"/>
          </a:p>
          <a:p>
            <a:pPr marL="0" indent="0">
              <a:buNone/>
            </a:pPr>
            <a:r>
              <a:rPr lang="ja-JP" altLang="en-US" sz="2000" dirty="0"/>
              <a:t>　</a:t>
            </a:r>
            <a:r>
              <a:rPr lang="en-US" altLang="ja-JP" sz="2000" dirty="0"/>
              <a:t>1.</a:t>
            </a:r>
            <a:r>
              <a:rPr lang="ja-JP" altLang="en-US" sz="2000" dirty="0"/>
              <a:t>投資に対する効果を感じやすい</a:t>
            </a:r>
            <a:endParaRPr lang="en-US" altLang="ja-JP" sz="2000" dirty="0"/>
          </a:p>
          <a:p>
            <a:pPr marL="0" indent="0">
              <a:buNone/>
            </a:pPr>
            <a:r>
              <a:rPr lang="ja-JP" altLang="en-US" sz="2000" dirty="0"/>
              <a:t>　</a:t>
            </a:r>
            <a:r>
              <a:rPr lang="en-US" altLang="ja-JP" sz="2000" dirty="0"/>
              <a:t>2.</a:t>
            </a:r>
            <a:r>
              <a:rPr lang="ja-JP" altLang="en-US" sz="2000" dirty="0">
                <a:solidFill>
                  <a:srgbClr val="FF0000"/>
                </a:solidFill>
              </a:rPr>
              <a:t>目的意識をもって投資することができる</a:t>
            </a:r>
            <a:r>
              <a:rPr lang="en-US" altLang="ja-JP" sz="1100" dirty="0">
                <a:solidFill>
                  <a:srgbClr val="FF0000"/>
                </a:solidFill>
              </a:rPr>
              <a:t>…</a:t>
            </a:r>
            <a:r>
              <a:rPr lang="ja-JP" altLang="en-US" sz="1100" dirty="0">
                <a:solidFill>
                  <a:srgbClr val="FF0000"/>
                </a:solidFill>
              </a:rPr>
              <a:t>「どちらでもないもの」に投資するときはこの項目に注意を払うとよい</a:t>
            </a:r>
            <a:endParaRPr lang="en-US" altLang="ja-JP" sz="2000" dirty="0">
              <a:solidFill>
                <a:srgbClr val="FF0000"/>
              </a:solidFill>
            </a:endParaRPr>
          </a:p>
          <a:p>
            <a:pPr marL="0" indent="0">
              <a:buNone/>
            </a:pPr>
            <a:r>
              <a:rPr lang="ja-JP" altLang="en-US" sz="2000" dirty="0"/>
              <a:t>　</a:t>
            </a:r>
            <a:r>
              <a:rPr lang="en-US" altLang="ja-JP" sz="2000" dirty="0"/>
              <a:t>3.</a:t>
            </a:r>
            <a:r>
              <a:rPr lang="ja-JP" altLang="en-US" sz="2000" dirty="0"/>
              <a:t>投資対象を明確化しやすく、優先順位を付けられる。</a:t>
            </a:r>
            <a:endParaRPr lang="en-US" altLang="ja-JP" sz="2000" dirty="0"/>
          </a:p>
        </p:txBody>
      </p:sp>
    </p:spTree>
    <p:extLst>
      <p:ext uri="{BB962C8B-B14F-4D97-AF65-F5344CB8AC3E}">
        <p14:creationId xmlns:p14="http://schemas.microsoft.com/office/powerpoint/2010/main" val="18953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分析</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投資対象をまず分析したい。</a:t>
            </a:r>
            <a:endParaRPr lang="en-US" altLang="ja-JP" sz="2000" dirty="0"/>
          </a:p>
          <a:p>
            <a:pPr marL="0" indent="0">
              <a:buNone/>
            </a:pPr>
            <a:r>
              <a:rPr lang="ja-JP" altLang="en-US" sz="2000" dirty="0"/>
              <a:t>音楽制作に使用されるツールは大きく、以下のように分けられる。</a:t>
            </a:r>
            <a:endParaRPr lang="en-US" altLang="ja-JP" sz="2000" dirty="0"/>
          </a:p>
          <a:p>
            <a:pPr marL="0" indent="0">
              <a:buNone/>
            </a:pPr>
            <a:r>
              <a:rPr lang="ja-JP" altLang="en-US" sz="2000" dirty="0"/>
              <a:t>　</a:t>
            </a:r>
            <a:r>
              <a:rPr lang="en-US" altLang="ja-JP" sz="2000" dirty="0"/>
              <a:t>1.IN</a:t>
            </a:r>
            <a:r>
              <a:rPr lang="ja-JP" altLang="en-US" sz="2000" dirty="0"/>
              <a:t>系</a:t>
            </a:r>
            <a:endParaRPr lang="en-US" altLang="ja-JP" sz="2000" dirty="0"/>
          </a:p>
          <a:p>
            <a:pPr marL="0" indent="0">
              <a:buNone/>
            </a:pPr>
            <a:r>
              <a:rPr lang="ja-JP" altLang="en-US" sz="2000" dirty="0"/>
              <a:t>　</a:t>
            </a:r>
            <a:r>
              <a:rPr lang="en-US" altLang="ja-JP" sz="2000" dirty="0"/>
              <a:t>2.OUT</a:t>
            </a:r>
            <a:r>
              <a:rPr lang="ja-JP" altLang="en-US" sz="2000" dirty="0"/>
              <a:t>系</a:t>
            </a:r>
            <a:endParaRPr lang="en-US" altLang="ja-JP" sz="2000" dirty="0"/>
          </a:p>
          <a:p>
            <a:pPr marL="0" indent="0">
              <a:buNone/>
            </a:pPr>
            <a:r>
              <a:rPr lang="ja-JP" altLang="en-US" sz="2000" dirty="0"/>
              <a:t>　</a:t>
            </a:r>
            <a:r>
              <a:rPr lang="en-US" altLang="ja-JP" sz="2000" dirty="0"/>
              <a:t>3.</a:t>
            </a:r>
            <a:r>
              <a:rPr lang="ja-JP" altLang="en-US" sz="2000" dirty="0"/>
              <a:t>プロセッサ</a:t>
            </a:r>
            <a:endParaRPr lang="en-US" altLang="ja-JP" sz="2000" dirty="0"/>
          </a:p>
          <a:p>
            <a:pPr marL="0" indent="0">
              <a:buNone/>
            </a:pPr>
            <a:r>
              <a:rPr lang="ja-JP" altLang="en-US" sz="2000" dirty="0"/>
              <a:t>　</a:t>
            </a:r>
            <a:r>
              <a:rPr lang="en-US" altLang="ja-JP" sz="2000" dirty="0"/>
              <a:t>4.</a:t>
            </a:r>
            <a:r>
              <a:rPr lang="ja-JP" altLang="en-US" sz="2000" dirty="0"/>
              <a:t>その他</a:t>
            </a:r>
            <a:endParaRPr lang="en-US" altLang="ja-JP" sz="2000" dirty="0"/>
          </a:p>
        </p:txBody>
      </p:sp>
      <p:grpSp>
        <p:nvGrpSpPr>
          <p:cNvPr id="16" name="グループ化 15"/>
          <p:cNvGrpSpPr/>
          <p:nvPr/>
        </p:nvGrpSpPr>
        <p:grpSpPr>
          <a:xfrm>
            <a:off x="1358502" y="4574108"/>
            <a:ext cx="8918803" cy="1416424"/>
            <a:chOff x="838200" y="4592286"/>
            <a:chExt cx="8918803" cy="1416424"/>
          </a:xfrm>
        </p:grpSpPr>
        <p:sp>
          <p:nvSpPr>
            <p:cNvPr id="4" name="正方形/長方形 3">
              <a:extLst>
                <a:ext uri="{FF2B5EF4-FFF2-40B4-BE49-F238E27FC236}">
                  <a16:creationId xmlns:a16="http://schemas.microsoft.com/office/drawing/2014/main" id="{84D43A89-913D-4FA0-B794-E64814643B85}"/>
                </a:ext>
              </a:extLst>
            </p:cNvPr>
            <p:cNvSpPr/>
            <p:nvPr/>
          </p:nvSpPr>
          <p:spPr>
            <a:xfrm>
              <a:off x="1295179" y="4876800"/>
              <a:ext cx="1467339" cy="8473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IN</a:t>
              </a:r>
              <a:r>
                <a:rPr lang="ja-JP" altLang="en-US" sz="2800" dirty="0">
                  <a:solidFill>
                    <a:schemeClr val="tx1"/>
                  </a:solidFill>
                </a:rPr>
                <a:t>系</a:t>
              </a:r>
              <a:endParaRPr kumimoji="1" lang="en-US" altLang="ja-JP" sz="2800" dirty="0">
                <a:solidFill>
                  <a:schemeClr val="tx1"/>
                </a:solidFill>
              </a:endParaRPr>
            </a:p>
          </p:txBody>
        </p:sp>
        <p:sp>
          <p:nvSpPr>
            <p:cNvPr id="5" name="正方形/長方形 4">
              <a:extLst>
                <a:ext uri="{FF2B5EF4-FFF2-40B4-BE49-F238E27FC236}">
                  <a16:creationId xmlns:a16="http://schemas.microsoft.com/office/drawing/2014/main" id="{4B371F2A-8D4D-4BF1-8962-6DB7D576A513}"/>
                </a:ext>
              </a:extLst>
            </p:cNvPr>
            <p:cNvSpPr/>
            <p:nvPr/>
          </p:nvSpPr>
          <p:spPr>
            <a:xfrm>
              <a:off x="3373159" y="4876800"/>
              <a:ext cx="1469870" cy="8473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OUT</a:t>
              </a:r>
              <a:r>
                <a:rPr lang="ja-JP" altLang="en-US" sz="2800" dirty="0">
                  <a:solidFill>
                    <a:schemeClr val="tx1"/>
                  </a:solidFill>
                </a:rPr>
                <a:t>系</a:t>
              </a:r>
              <a:endParaRPr kumimoji="1" lang="ja-JP" altLang="en-US" sz="2800" dirty="0">
                <a:solidFill>
                  <a:schemeClr val="tx1"/>
                </a:solidFill>
              </a:endParaRPr>
            </a:p>
          </p:txBody>
        </p:sp>
        <p:sp>
          <p:nvSpPr>
            <p:cNvPr id="6" name="正方形/長方形 5">
              <a:extLst>
                <a:ext uri="{FF2B5EF4-FFF2-40B4-BE49-F238E27FC236}">
                  <a16:creationId xmlns:a16="http://schemas.microsoft.com/office/drawing/2014/main" id="{D7F25BEC-9FD4-41BF-A12F-0E6F4A0D3AC3}"/>
                </a:ext>
              </a:extLst>
            </p:cNvPr>
            <p:cNvSpPr/>
            <p:nvPr/>
          </p:nvSpPr>
          <p:spPr>
            <a:xfrm>
              <a:off x="8287133" y="4876798"/>
              <a:ext cx="1469870" cy="8473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rPr>
                <a:t>投資効果</a:t>
              </a:r>
            </a:p>
          </p:txBody>
        </p:sp>
        <p:sp>
          <p:nvSpPr>
            <p:cNvPr id="10" name="テキスト ボックス 9"/>
            <p:cNvSpPr txBox="1"/>
            <p:nvPr/>
          </p:nvSpPr>
          <p:spPr>
            <a:xfrm>
              <a:off x="2713733" y="5008111"/>
              <a:ext cx="708212" cy="584775"/>
            </a:xfrm>
            <a:prstGeom prst="rect">
              <a:avLst/>
            </a:prstGeom>
            <a:noFill/>
          </p:spPr>
          <p:txBody>
            <a:bodyPr wrap="square" rtlCol="0">
              <a:spAutoFit/>
            </a:bodyPr>
            <a:lstStyle/>
            <a:p>
              <a:pPr algn="ctr"/>
              <a:r>
                <a:rPr kumimoji="1" lang="ja-JP" altLang="en-US" sz="3200" dirty="0"/>
                <a:t>＋</a:t>
              </a:r>
            </a:p>
          </p:txBody>
        </p:sp>
        <p:sp>
          <p:nvSpPr>
            <p:cNvPr id="11" name="大かっこ 10"/>
            <p:cNvSpPr/>
            <p:nvPr/>
          </p:nvSpPr>
          <p:spPr>
            <a:xfrm>
              <a:off x="838200" y="4592286"/>
              <a:ext cx="4468906" cy="1416424"/>
            </a:xfrm>
            <a:prstGeom prst="bracketPair">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D7F25BEC-9FD4-41BF-A12F-0E6F4A0D3AC3}"/>
                </a:ext>
              </a:extLst>
            </p:cNvPr>
            <p:cNvSpPr/>
            <p:nvPr/>
          </p:nvSpPr>
          <p:spPr>
            <a:xfrm>
              <a:off x="5990725" y="4876798"/>
              <a:ext cx="1469870" cy="8473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chemeClr val="tx1"/>
                  </a:solidFill>
                </a:rPr>
                <a:t>プロセッサ</a:t>
              </a:r>
              <a:endParaRPr kumimoji="1" lang="ja-JP" altLang="en-US" sz="2000" dirty="0">
                <a:solidFill>
                  <a:schemeClr val="tx1"/>
                </a:solidFill>
              </a:endParaRPr>
            </a:p>
          </p:txBody>
        </p:sp>
        <p:sp>
          <p:nvSpPr>
            <p:cNvPr id="13" name="テキスト ボックス 12"/>
            <p:cNvSpPr txBox="1"/>
            <p:nvPr/>
          </p:nvSpPr>
          <p:spPr>
            <a:xfrm>
              <a:off x="5294810" y="5008111"/>
              <a:ext cx="708212" cy="584775"/>
            </a:xfrm>
            <a:prstGeom prst="rect">
              <a:avLst/>
            </a:prstGeom>
            <a:noFill/>
          </p:spPr>
          <p:txBody>
            <a:bodyPr wrap="square" rtlCol="0">
              <a:spAutoFit/>
            </a:bodyPr>
            <a:lstStyle/>
            <a:p>
              <a:pPr algn="ctr"/>
              <a:r>
                <a:rPr kumimoji="1" lang="en-US" altLang="ja-JP" sz="3200" dirty="0"/>
                <a:t>×</a:t>
              </a:r>
              <a:endParaRPr kumimoji="1" lang="ja-JP" altLang="en-US" sz="3200" dirty="0"/>
            </a:p>
          </p:txBody>
        </p:sp>
        <p:sp>
          <p:nvSpPr>
            <p:cNvPr id="14" name="テキスト ボックス 13"/>
            <p:cNvSpPr txBox="1"/>
            <p:nvPr/>
          </p:nvSpPr>
          <p:spPr>
            <a:xfrm>
              <a:off x="7522641" y="5008111"/>
              <a:ext cx="708212" cy="584775"/>
            </a:xfrm>
            <a:prstGeom prst="rect">
              <a:avLst/>
            </a:prstGeom>
            <a:noFill/>
          </p:spPr>
          <p:txBody>
            <a:bodyPr wrap="square" rtlCol="0">
              <a:spAutoFit/>
            </a:bodyPr>
            <a:lstStyle/>
            <a:p>
              <a:pPr algn="ctr"/>
              <a:r>
                <a:rPr lang="en-US" altLang="ja-JP" sz="3200" dirty="0"/>
                <a:t>=</a:t>
              </a:r>
              <a:endParaRPr kumimoji="1" lang="ja-JP" altLang="en-US" sz="3200" dirty="0"/>
            </a:p>
          </p:txBody>
        </p:sp>
      </p:grpSp>
      <p:sp>
        <p:nvSpPr>
          <p:cNvPr id="7" name="テキスト ボックス 6">
            <a:extLst>
              <a:ext uri="{FF2B5EF4-FFF2-40B4-BE49-F238E27FC236}">
                <a16:creationId xmlns:a16="http://schemas.microsoft.com/office/drawing/2014/main" id="{20D4BA44-85C7-49E0-9737-7B85FC3D08AF}"/>
              </a:ext>
            </a:extLst>
          </p:cNvPr>
          <p:cNvSpPr txBox="1"/>
          <p:nvPr/>
        </p:nvSpPr>
        <p:spPr>
          <a:xfrm>
            <a:off x="4529394" y="6223456"/>
            <a:ext cx="2752078" cy="369332"/>
          </a:xfrm>
          <a:prstGeom prst="rect">
            <a:avLst/>
          </a:prstGeom>
          <a:noFill/>
        </p:spPr>
        <p:txBody>
          <a:bodyPr wrap="square" rtlCol="0">
            <a:spAutoFit/>
          </a:bodyPr>
          <a:lstStyle/>
          <a:p>
            <a:pPr algn="ctr"/>
            <a:r>
              <a:rPr lang="ja-JP" altLang="en-US" dirty="0"/>
              <a:t>投資効果のイメージ図</a:t>
            </a:r>
            <a:endParaRPr kumimoji="1" lang="ja-JP" altLang="en-US" dirty="0"/>
          </a:p>
        </p:txBody>
      </p:sp>
      <p:cxnSp>
        <p:nvCxnSpPr>
          <p:cNvPr id="9" name="直線矢印コネクタ 8">
            <a:extLst>
              <a:ext uri="{FF2B5EF4-FFF2-40B4-BE49-F238E27FC236}">
                <a16:creationId xmlns:a16="http://schemas.microsoft.com/office/drawing/2014/main" id="{0F446E30-F475-44FE-AC3E-38854DDB40CE}"/>
              </a:ext>
            </a:extLst>
          </p:cNvPr>
          <p:cNvCxnSpPr>
            <a:cxnSpLocks/>
          </p:cNvCxnSpPr>
          <p:nvPr/>
        </p:nvCxnSpPr>
        <p:spPr>
          <a:xfrm flipH="1">
            <a:off x="7150963" y="3994951"/>
            <a:ext cx="253015" cy="5066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5F2D7671-407B-4452-99FA-4F2F43D95105}"/>
              </a:ext>
            </a:extLst>
          </p:cNvPr>
          <p:cNvSpPr txBox="1"/>
          <p:nvPr/>
        </p:nvSpPr>
        <p:spPr>
          <a:xfrm>
            <a:off x="7150963" y="3425238"/>
            <a:ext cx="3981635" cy="523220"/>
          </a:xfrm>
          <a:prstGeom prst="rect">
            <a:avLst/>
          </a:prstGeom>
          <a:noFill/>
        </p:spPr>
        <p:txBody>
          <a:bodyPr wrap="square" rtlCol="0">
            <a:spAutoFit/>
          </a:bodyPr>
          <a:lstStyle/>
          <a:p>
            <a:r>
              <a:rPr kumimoji="1" lang="ja-JP" altLang="en-US" sz="1400" dirty="0"/>
              <a:t>実際はこんなにも簡単に表すことはできないが、</a:t>
            </a:r>
            <a:endParaRPr kumimoji="1" lang="en-US" altLang="ja-JP" sz="1400" dirty="0"/>
          </a:p>
          <a:p>
            <a:r>
              <a:rPr kumimoji="1" lang="ja-JP" altLang="en-US" sz="1400" dirty="0"/>
              <a:t>気持ちとしては、おおよそこんな具合。</a:t>
            </a:r>
          </a:p>
        </p:txBody>
      </p:sp>
    </p:spTree>
    <p:extLst>
      <p:ext uri="{BB962C8B-B14F-4D97-AF65-F5344CB8AC3E}">
        <p14:creationId xmlns:p14="http://schemas.microsoft.com/office/powerpoint/2010/main" val="3993040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最適なもの</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en-US" altLang="ja-JP" sz="2000" dirty="0"/>
              <a:t>IN</a:t>
            </a:r>
            <a:r>
              <a:rPr lang="ja-JP" altLang="en-US" sz="2000" dirty="0"/>
              <a:t>系　</a:t>
            </a:r>
            <a:r>
              <a:rPr lang="en-US" altLang="ja-JP" sz="2000" dirty="0"/>
              <a:t>…</a:t>
            </a:r>
            <a:r>
              <a:rPr lang="ja-JP" altLang="en-US" sz="2000" dirty="0"/>
              <a:t>楽器、シンセサイザー、マイクなど</a:t>
            </a:r>
            <a:endParaRPr lang="en-US" altLang="ja-JP" sz="2000" dirty="0"/>
          </a:p>
          <a:p>
            <a:pPr marL="0" indent="0">
              <a:buNone/>
            </a:pPr>
            <a:endParaRPr lang="en-US" altLang="ja-JP" sz="2000" dirty="0"/>
          </a:p>
          <a:p>
            <a:pPr marL="0" indent="0">
              <a:buNone/>
            </a:pPr>
            <a:r>
              <a:rPr lang="ja-JP" altLang="en-US" sz="2000" b="1" dirty="0"/>
              <a:t>成果物に目に見える変化が起こる</a:t>
            </a:r>
            <a:endParaRPr lang="en-US" altLang="ja-JP" sz="2000" b="1" dirty="0"/>
          </a:p>
          <a:p>
            <a:pPr marL="0" indent="0">
              <a:buNone/>
            </a:pPr>
            <a:r>
              <a:rPr lang="ja-JP" altLang="en-US" sz="2000" dirty="0"/>
              <a:t>　</a:t>
            </a:r>
            <a:r>
              <a:rPr lang="en-US" altLang="ja-JP" sz="2000" dirty="0"/>
              <a:t>IN</a:t>
            </a:r>
            <a:r>
              <a:rPr lang="ja-JP" altLang="en-US" sz="2000" dirty="0"/>
              <a:t>系を使用して成果物を制作する。</a:t>
            </a:r>
            <a:endParaRPr lang="en-US" altLang="ja-JP" sz="2000" dirty="0"/>
          </a:p>
          <a:p>
            <a:pPr marL="0" indent="0">
              <a:buNone/>
            </a:pPr>
            <a:r>
              <a:rPr lang="ja-JP" altLang="en-US" sz="2000" dirty="0"/>
              <a:t>　</a:t>
            </a:r>
            <a:r>
              <a:rPr lang="en-US" altLang="ja-JP" sz="2000" dirty="0"/>
              <a:t>IN</a:t>
            </a:r>
            <a:r>
              <a:rPr lang="ja-JP" altLang="en-US" sz="2000" dirty="0"/>
              <a:t>系への投資が最も効果的である。ただし、効果逓減率も大きいので注意である。</a:t>
            </a:r>
            <a:endParaRPr lang="en-US" altLang="ja-JP" sz="2000" dirty="0"/>
          </a:p>
          <a:p>
            <a:pPr marL="0" indent="0">
              <a:buNone/>
            </a:pPr>
            <a:r>
              <a:rPr lang="ja-JP" altLang="en-US" sz="2000" dirty="0"/>
              <a:t>　効果は標準的であり、誰が購入してもほぼ同じような効果が得られる。</a:t>
            </a:r>
            <a:endParaRPr lang="en-US" altLang="ja-JP" sz="2000" dirty="0"/>
          </a:p>
        </p:txBody>
      </p:sp>
    </p:spTree>
    <p:extLst>
      <p:ext uri="{BB962C8B-B14F-4D97-AF65-F5344CB8AC3E}">
        <p14:creationId xmlns:p14="http://schemas.microsoft.com/office/powerpoint/2010/main" val="1717544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最適なもの</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en-US" altLang="ja-JP" sz="2000" dirty="0"/>
              <a:t>OUT</a:t>
            </a:r>
            <a:r>
              <a:rPr lang="ja-JP" altLang="en-US" sz="2000" dirty="0"/>
              <a:t>系　</a:t>
            </a:r>
            <a:r>
              <a:rPr lang="en-US" altLang="ja-JP" sz="2000" dirty="0"/>
              <a:t>…</a:t>
            </a:r>
            <a:r>
              <a:rPr lang="ja-JP" altLang="en-US" sz="2000" dirty="0"/>
              <a:t>スピーカ、ヘッドホン、アナライザなど</a:t>
            </a:r>
            <a:endParaRPr lang="en-US" altLang="ja-JP" sz="2000" dirty="0"/>
          </a:p>
          <a:p>
            <a:pPr marL="0" indent="0">
              <a:buNone/>
            </a:pPr>
            <a:endParaRPr lang="en-US" altLang="ja-JP" sz="2000" dirty="0"/>
          </a:p>
          <a:p>
            <a:pPr marL="0" indent="0">
              <a:buNone/>
            </a:pPr>
            <a:r>
              <a:rPr lang="en-US" altLang="ja-JP" sz="2000" b="1" dirty="0"/>
              <a:t>IN</a:t>
            </a:r>
            <a:r>
              <a:rPr lang="ja-JP" altLang="en-US" sz="2000" b="1" dirty="0"/>
              <a:t>系の投資効果を補正する</a:t>
            </a:r>
            <a:endParaRPr lang="en-US" altLang="ja-JP" sz="2000" dirty="0"/>
          </a:p>
          <a:p>
            <a:pPr marL="0" indent="0">
              <a:buNone/>
            </a:pPr>
            <a:r>
              <a:rPr lang="ja-JP" altLang="en-US" sz="2000" dirty="0"/>
              <a:t>　</a:t>
            </a:r>
            <a:r>
              <a:rPr lang="en-US" altLang="ja-JP" sz="2000" dirty="0"/>
              <a:t>IN</a:t>
            </a:r>
            <a:r>
              <a:rPr lang="ja-JP" altLang="en-US" sz="2000" dirty="0"/>
              <a:t>系を</a:t>
            </a:r>
            <a:r>
              <a:rPr lang="en-US" altLang="ja-JP" sz="2000" dirty="0"/>
              <a:t>OUT</a:t>
            </a:r>
            <a:r>
              <a:rPr lang="ja-JP" altLang="en-US" sz="2000" dirty="0"/>
              <a:t>系で分析することで、間接的に成果物に貢献する。</a:t>
            </a:r>
            <a:endParaRPr lang="en-US" altLang="ja-JP" sz="2000" dirty="0"/>
          </a:p>
          <a:p>
            <a:pPr marL="0" indent="0">
              <a:buNone/>
            </a:pPr>
            <a:r>
              <a:rPr lang="ja-JP" altLang="en-US" sz="2000" dirty="0"/>
              <a:t>　投資効果は感じやすいが、本質的な向上に貢献していないことに注意すべきである。</a:t>
            </a:r>
            <a:endParaRPr lang="en-US" altLang="ja-JP" sz="2000" dirty="0"/>
          </a:p>
          <a:p>
            <a:pPr marL="0" indent="0">
              <a:buNone/>
            </a:pPr>
            <a:r>
              <a:rPr lang="ja-JP" altLang="en-US" sz="2000" dirty="0"/>
              <a:t>　また、属人的である。</a:t>
            </a:r>
            <a:r>
              <a:rPr lang="en-US" altLang="ja-JP" sz="2000" dirty="0"/>
              <a:t>X</a:t>
            </a:r>
            <a:r>
              <a:rPr lang="ja-JP" altLang="en-US" sz="2000" dirty="0" err="1"/>
              <a:t>さんが</a:t>
            </a:r>
            <a:r>
              <a:rPr lang="ja-JP" altLang="en-US" sz="2000" dirty="0"/>
              <a:t>得られる効果を自分が同様に享受できるわけではない。</a:t>
            </a:r>
            <a:endParaRPr lang="en-US" altLang="ja-JP" sz="2000" dirty="0"/>
          </a:p>
        </p:txBody>
      </p:sp>
    </p:spTree>
    <p:extLst>
      <p:ext uri="{BB962C8B-B14F-4D97-AF65-F5344CB8AC3E}">
        <p14:creationId xmlns:p14="http://schemas.microsoft.com/office/powerpoint/2010/main" val="1852119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最適なもの</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プロセッサ　</a:t>
            </a:r>
            <a:r>
              <a:rPr lang="en-US" altLang="ja-JP" sz="2000" dirty="0"/>
              <a:t>…</a:t>
            </a:r>
            <a:r>
              <a:rPr lang="ja-JP" altLang="en-US" sz="2000" dirty="0"/>
              <a:t>コンピュータ、インターフェース、ラックなど</a:t>
            </a:r>
            <a:endParaRPr lang="en-US" altLang="ja-JP" sz="2000" dirty="0"/>
          </a:p>
          <a:p>
            <a:pPr marL="0" indent="0">
              <a:buNone/>
            </a:pPr>
            <a:endParaRPr lang="en-US" altLang="ja-JP" sz="2000" dirty="0"/>
          </a:p>
          <a:p>
            <a:pPr marL="0" indent="0">
              <a:buNone/>
            </a:pPr>
            <a:r>
              <a:rPr lang="ja-JP" altLang="en-US" sz="2000" b="1" dirty="0"/>
              <a:t>全体に対して投資効果を乗算的に補正する</a:t>
            </a:r>
            <a:endParaRPr lang="en-US" altLang="ja-JP" sz="2000" b="1" dirty="0"/>
          </a:p>
          <a:p>
            <a:pPr marL="0" indent="0">
              <a:buNone/>
            </a:pPr>
            <a:r>
              <a:rPr lang="ja-JP" altLang="en-US" sz="2000" dirty="0"/>
              <a:t>　</a:t>
            </a:r>
            <a:r>
              <a:rPr lang="en-US" altLang="ja-JP" sz="2000" dirty="0"/>
              <a:t>IN</a:t>
            </a:r>
            <a:r>
              <a:rPr lang="ja-JP" altLang="en-US" sz="2000" dirty="0"/>
              <a:t>系と</a:t>
            </a:r>
            <a:r>
              <a:rPr lang="en-US" altLang="ja-JP" sz="2000" dirty="0"/>
              <a:t>OUT</a:t>
            </a:r>
            <a:r>
              <a:rPr lang="ja-JP" altLang="en-US" sz="2000" dirty="0"/>
              <a:t>系の効果を大幅に補正する。</a:t>
            </a:r>
            <a:endParaRPr lang="en-US" altLang="ja-JP" sz="2000" dirty="0"/>
          </a:p>
          <a:p>
            <a:pPr marL="0" indent="0">
              <a:buNone/>
            </a:pPr>
            <a:r>
              <a:rPr lang="ja-JP" altLang="en-US" sz="2000" dirty="0"/>
              <a:t>　</a:t>
            </a:r>
            <a:r>
              <a:rPr lang="en-US" altLang="ja-JP" sz="2000" dirty="0"/>
              <a:t>IN</a:t>
            </a:r>
            <a:r>
              <a:rPr lang="ja-JP" altLang="en-US" sz="2000" dirty="0"/>
              <a:t>系で得られた音源の加工、</a:t>
            </a:r>
            <a:r>
              <a:rPr lang="en-US" altLang="ja-JP" sz="2000" dirty="0"/>
              <a:t>OUT</a:t>
            </a:r>
            <a:r>
              <a:rPr lang="ja-JP" altLang="en-US" sz="2000" dirty="0"/>
              <a:t>系に送るためのインターフェースなど。</a:t>
            </a:r>
            <a:endParaRPr lang="en-US" altLang="ja-JP" sz="2000" dirty="0"/>
          </a:p>
          <a:p>
            <a:pPr marL="0" indent="0">
              <a:buNone/>
            </a:pPr>
            <a:r>
              <a:rPr lang="ja-JP" altLang="en-US" sz="2000" dirty="0"/>
              <a:t>　激しく属人的であるが、それでも投資する価値・必要性が高い。</a:t>
            </a:r>
            <a:endParaRPr lang="en-US" altLang="ja-JP" sz="2000" dirty="0"/>
          </a:p>
        </p:txBody>
      </p:sp>
    </p:spTree>
    <p:extLst>
      <p:ext uri="{BB962C8B-B14F-4D97-AF65-F5344CB8AC3E}">
        <p14:creationId xmlns:p14="http://schemas.microsoft.com/office/powerpoint/2010/main" val="1356805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④投資 </a:t>
            </a:r>
            <a:r>
              <a:rPr lang="en-US" altLang="ja-JP" dirty="0"/>
              <a:t>-</a:t>
            </a:r>
            <a:r>
              <a:rPr lang="ja-JP" altLang="en-US" dirty="0"/>
              <a:t>最適なもの</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その他　</a:t>
            </a:r>
            <a:r>
              <a:rPr lang="en-US" altLang="ja-JP" sz="2000" dirty="0"/>
              <a:t>…</a:t>
            </a:r>
            <a:r>
              <a:rPr lang="ja-JP" altLang="en-US" sz="2000" dirty="0"/>
              <a:t>ケーブル類、保守系</a:t>
            </a:r>
            <a:endParaRPr lang="en-US" altLang="ja-JP" sz="2000" dirty="0"/>
          </a:p>
          <a:p>
            <a:pPr marL="0" indent="0">
              <a:buNone/>
            </a:pPr>
            <a:endParaRPr lang="en-US" altLang="ja-JP" sz="2000" dirty="0"/>
          </a:p>
          <a:p>
            <a:pPr marL="0" indent="0">
              <a:buNone/>
            </a:pPr>
            <a:r>
              <a:rPr lang="ja-JP" altLang="en-US" sz="2000" b="1" dirty="0"/>
              <a:t>直接成果物に影響を及ぼすことはない</a:t>
            </a:r>
            <a:endParaRPr lang="en-US" altLang="ja-JP" sz="2000" b="1" dirty="0"/>
          </a:p>
          <a:p>
            <a:pPr marL="0" indent="0">
              <a:buNone/>
            </a:pPr>
            <a:r>
              <a:rPr lang="ja-JP" altLang="en-US" sz="2000" dirty="0"/>
              <a:t>　前提条件として必要となることが多い。必要な時に必要なだけ購入すべき。</a:t>
            </a:r>
            <a:endParaRPr lang="en-US" altLang="ja-JP" sz="2000" dirty="0"/>
          </a:p>
          <a:p>
            <a:pPr marL="0" indent="0">
              <a:buNone/>
            </a:pPr>
            <a:r>
              <a:rPr lang="ja-JP" altLang="en-US" sz="2000" dirty="0"/>
              <a:t>　ストックは一種のリスクなので、抱えるべきではない。</a:t>
            </a:r>
            <a:endParaRPr lang="en-US" altLang="ja-JP" sz="2000" dirty="0"/>
          </a:p>
        </p:txBody>
      </p:sp>
    </p:spTree>
    <p:extLst>
      <p:ext uri="{BB962C8B-B14F-4D97-AF65-F5344CB8AC3E}">
        <p14:creationId xmlns:p14="http://schemas.microsoft.com/office/powerpoint/2010/main" val="3018670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0263B-253E-4A1B-AB48-EEF62538F657}"/>
              </a:ext>
            </a:extLst>
          </p:cNvPr>
          <p:cNvSpPr>
            <a:spLocks noGrp="1"/>
          </p:cNvSpPr>
          <p:nvPr>
            <p:ph type="title"/>
          </p:nvPr>
        </p:nvSpPr>
        <p:spPr/>
        <p:txBody>
          <a:bodyPr/>
          <a:lstStyle/>
          <a:p>
            <a:r>
              <a:rPr lang="ja-JP" altLang="en-US" dirty="0"/>
              <a:t>ご清聴</a:t>
            </a:r>
            <a:r>
              <a:rPr kumimoji="1" lang="ja-JP" altLang="en-US" dirty="0"/>
              <a:t>ありがとうございました</a:t>
            </a:r>
          </a:p>
        </p:txBody>
      </p:sp>
      <p:sp>
        <p:nvSpPr>
          <p:cNvPr id="3" name="コンテンツ プレースホルダー 2">
            <a:extLst>
              <a:ext uri="{FF2B5EF4-FFF2-40B4-BE49-F238E27FC236}">
                <a16:creationId xmlns:a16="http://schemas.microsoft.com/office/drawing/2014/main" id="{0F2CC6DE-2BE5-46DA-B209-BAFA917890A3}"/>
              </a:ext>
            </a:extLst>
          </p:cNvPr>
          <p:cNvSpPr>
            <a:spLocks noGrp="1"/>
          </p:cNvSpPr>
          <p:nvPr>
            <p:ph idx="1"/>
          </p:nvPr>
        </p:nvSpPr>
        <p:spPr/>
        <p:txBody>
          <a:bodyPr>
            <a:normAutofit/>
          </a:bodyPr>
          <a:lstStyle/>
          <a:p>
            <a:pPr marL="0" indent="0">
              <a:buNone/>
            </a:pPr>
            <a:r>
              <a:rPr lang="ja-JP" altLang="en-US" sz="2000" dirty="0"/>
              <a:t>発表は以上となります。もし何かありましたら、以下のリンクにご連絡ください。</a:t>
            </a:r>
            <a:endParaRPr lang="en-US" altLang="ja-JP" sz="2000" dirty="0"/>
          </a:p>
          <a:p>
            <a:pPr marL="0" indent="0">
              <a:buNone/>
            </a:pPr>
            <a:endParaRPr lang="en-US" altLang="ja-JP" sz="2000" dirty="0"/>
          </a:p>
          <a:p>
            <a:pPr marL="0" indent="0">
              <a:buNone/>
            </a:pPr>
            <a:r>
              <a:rPr lang="en-US" altLang="ja-JP" sz="2000" dirty="0"/>
              <a:t>Twitter</a:t>
            </a:r>
            <a:r>
              <a:rPr lang="ja-JP" altLang="en-US" sz="2000" dirty="0"/>
              <a:t>：</a:t>
            </a:r>
            <a:r>
              <a:rPr lang="en-US" altLang="ja-JP" sz="2000" dirty="0"/>
              <a:t>@</a:t>
            </a:r>
            <a:r>
              <a:rPr lang="en-US" altLang="ja-JP" sz="2000" dirty="0" err="1"/>
              <a:t>beefnosabuaka</a:t>
            </a:r>
            <a:endParaRPr lang="en-US" altLang="ja-JP" sz="2000" dirty="0"/>
          </a:p>
          <a:p>
            <a:pPr marL="0" indent="0">
              <a:buNone/>
            </a:pPr>
            <a:r>
              <a:rPr lang="en-US" altLang="ja-JP" sz="2000" dirty="0"/>
              <a:t>E-mail </a:t>
            </a:r>
            <a:r>
              <a:rPr lang="ja-JP" altLang="en-US" sz="2000" dirty="0"/>
              <a:t>：</a:t>
            </a:r>
            <a:r>
              <a:rPr lang="en-US" altLang="ja-JP" sz="2000" dirty="0"/>
              <a:t>beefstproject@gmail.com</a:t>
            </a:r>
          </a:p>
        </p:txBody>
      </p:sp>
    </p:spTree>
    <p:extLst>
      <p:ext uri="{BB962C8B-B14F-4D97-AF65-F5344CB8AC3E}">
        <p14:creationId xmlns:p14="http://schemas.microsoft.com/office/powerpoint/2010/main" val="16699966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2572</Words>
  <Application>Microsoft Office PowerPoint</Application>
  <PresentationFormat>ワイド画面</PresentationFormat>
  <Paragraphs>299</Paragraphs>
  <Slides>29</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29</vt:i4>
      </vt:variant>
    </vt:vector>
  </HeadingPairs>
  <TitlesOfParts>
    <vt:vector size="33" baseType="lpstr">
      <vt:lpstr>游ゴシック</vt:lpstr>
      <vt:lpstr>游ゴシック Light</vt:lpstr>
      <vt:lpstr>Arial</vt:lpstr>
      <vt:lpstr>Office テーマ</vt:lpstr>
      <vt:lpstr>もっと！楽曲制作の フレームワーク</vt:lpstr>
      <vt:lpstr>おことわり</vt:lpstr>
      <vt:lpstr>コンテンツ</vt:lpstr>
      <vt:lpstr>①テーマ -設定-</vt:lpstr>
      <vt:lpstr>①テーマ -設定-</vt:lpstr>
      <vt:lpstr>①テーマ -設定-</vt:lpstr>
      <vt:lpstr>①テーマ -設定-</vt:lpstr>
      <vt:lpstr>①テーマ –分析-</vt:lpstr>
      <vt:lpstr>①テーマ –分析-</vt:lpstr>
      <vt:lpstr>①テーマ –分析-</vt:lpstr>
      <vt:lpstr>②音 -分析-</vt:lpstr>
      <vt:lpstr>②音 -分析-</vt:lpstr>
      <vt:lpstr>②音 -分析-</vt:lpstr>
      <vt:lpstr>②音 -分析-</vt:lpstr>
      <vt:lpstr>②音 -音作り-</vt:lpstr>
      <vt:lpstr>②音 -音作り-</vt:lpstr>
      <vt:lpstr>②音 -作曲-</vt:lpstr>
      <vt:lpstr>②音 -作曲-</vt:lpstr>
      <vt:lpstr>②音 -アレンジ-</vt:lpstr>
      <vt:lpstr>②音 -ミキシング-</vt:lpstr>
      <vt:lpstr>③詩 -What-</vt:lpstr>
      <vt:lpstr>③詩 -キャッチー-</vt:lpstr>
      <vt:lpstr>④投資 -分析-</vt:lpstr>
      <vt:lpstr>④投資 -分析-</vt:lpstr>
      <vt:lpstr>④投資 -最適なもの-</vt:lpstr>
      <vt:lpstr>④投資 -最適なもの-</vt:lpstr>
      <vt:lpstr>④投資 -最適なもの-</vt:lpstr>
      <vt:lpstr>④投資 -最適なもの-</vt:lpstr>
      <vt:lpstr>ご清聴ありがとうございました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楽曲制作の フレームワーク</dc:title>
  <dc:creator>岡嶋　仁太</dc:creator>
  <cp:lastModifiedBy>2A07 岡嶋 仁太</cp:lastModifiedBy>
  <cp:revision>47</cp:revision>
  <dcterms:created xsi:type="dcterms:W3CDTF">2021-07-05T09:12:48Z</dcterms:created>
  <dcterms:modified xsi:type="dcterms:W3CDTF">2021-07-12T12:24:32Z</dcterms:modified>
</cp:coreProperties>
</file>